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81" r:id="rId7"/>
    <p:sldId id="262" r:id="rId8"/>
    <p:sldId id="264" r:id="rId9"/>
    <p:sldId id="263" r:id="rId10"/>
    <p:sldId id="259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73" r:id="rId21"/>
    <p:sldId id="279" r:id="rId22"/>
    <p:sldId id="278" r:id="rId23"/>
    <p:sldId id="272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76623291007802"/>
          <c:y val="3.8750060605465479E-2"/>
          <c:w val="0.86465070290871171"/>
          <c:h val="0.51132514685664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МО эстетического цикла</c:v>
                </c:pt>
                <c:pt idx="1">
                  <c:v>Мо естественно-географического цикла</c:v>
                </c:pt>
                <c:pt idx="2">
                  <c:v>МО политехнического цикла</c:v>
                </c:pt>
                <c:pt idx="3">
                  <c:v>Мо учителей-лингвистов</c:v>
                </c:pt>
                <c:pt idx="4">
                  <c:v>Мо учителей начальных классов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99.6</c:v>
                </c:pt>
                <c:pt idx="1">
                  <c:v>84</c:v>
                </c:pt>
                <c:pt idx="2">
                  <c:v>85</c:v>
                </c:pt>
                <c:pt idx="3">
                  <c:v>79</c:v>
                </c:pt>
                <c:pt idx="4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76215408"/>
        <c:axId val="176215800"/>
        <c:axId val="0"/>
      </c:bar3DChart>
      <c:catAx>
        <c:axId val="17621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15800"/>
        <c:crosses val="autoZero"/>
        <c:auto val="1"/>
        <c:lblAlgn val="ctr"/>
        <c:lblOffset val="100"/>
        <c:noMultiLvlLbl val="0"/>
      </c:catAx>
      <c:valAx>
        <c:axId val="1762158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1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545176050826213E-2"/>
          <c:y val="0.10320411184259513"/>
          <c:w val="0.6895658301333023"/>
          <c:h val="0.673109903627448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6.7720090293453307E-3"/>
                  <c:y val="7.79848562095205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563089884644781E-2"/>
                  <c:y val="8.5685152665269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47157000408809E-3"/>
                  <c:y val="1.1364262920372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9061947608481896E-2"/>
                  <c:y val="1.126050982085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28205128205128E-2"/>
                  <c:y val="2.955673934326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0.88400000000000001</c:v>
                </c:pt>
                <c:pt idx="1">
                  <c:v>0.92400000000000004</c:v>
                </c:pt>
                <c:pt idx="2">
                  <c:v>0.94799999999999995</c:v>
                </c:pt>
                <c:pt idx="3">
                  <c:v>0.998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828780149659621E-2"/>
                  <c:y val="1.8168772068959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950907378112724E-2"/>
                  <c:y val="-2.45850563643573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996516236824798E-2"/>
                  <c:y val="-2.458505636436172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93419953431246E-2"/>
                  <c:y val="-4.611114258199739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790872843738753E-2"/>
                  <c:y val="2.457031926755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6324786324786328E-2"/>
                  <c:y val="1.642036124794745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0.48499999999999999</c:v>
                </c:pt>
                <c:pt idx="1">
                  <c:v>0.53900000000000003</c:v>
                </c:pt>
                <c:pt idx="2">
                  <c:v>0.54400000000000004</c:v>
                </c:pt>
                <c:pt idx="3">
                  <c:v>0.64400000000000002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76216584"/>
        <c:axId val="176403824"/>
        <c:axId val="0"/>
      </c:bar3DChart>
      <c:catAx>
        <c:axId val="176216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03824"/>
        <c:crosses val="autoZero"/>
        <c:auto val="1"/>
        <c:lblAlgn val="ctr"/>
        <c:lblOffset val="100"/>
        <c:noMultiLvlLbl val="0"/>
      </c:catAx>
      <c:valAx>
        <c:axId val="17640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1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8289205702647"/>
          <c:y val="0.10212765957446808"/>
          <c:w val="0.84928716904276991"/>
          <c:h val="0.710638297872340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18-25 лет</c:v>
                </c:pt>
                <c:pt idx="1">
                  <c:v>25-35 лет</c:v>
                </c:pt>
                <c:pt idx="2">
                  <c:v>35-50 лет</c:v>
                </c:pt>
                <c:pt idx="3">
                  <c:v>51-60 лет</c:v>
                </c:pt>
                <c:pt idx="4">
                  <c:v>старше 60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19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405784"/>
        <c:axId val="176406176"/>
      </c:lineChart>
      <c:catAx>
        <c:axId val="17640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0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406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человек</a:t>
                </a:r>
              </a:p>
            </c:rich>
          </c:tx>
          <c:layout>
            <c:manualLayout>
              <c:xMode val="edge"/>
              <c:yMode val="edge"/>
              <c:x val="2.2403258655804479E-2"/>
              <c:y val="0.17872340425531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176405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9531796742859"/>
          <c:y val="8.5545662724362842E-2"/>
          <c:w val="0.83109404990403069"/>
          <c:h val="0.66961651917404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3-5 лет</c:v>
                </c:pt>
                <c:pt idx="1">
                  <c:v>5-10 лет</c:v>
                </c:pt>
                <c:pt idx="2">
                  <c:v>10-20 лет</c:v>
                </c:pt>
                <c:pt idx="3">
                  <c:v>20-30 лет</c:v>
                </c:pt>
                <c:pt idx="4">
                  <c:v>более 30 лет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8</c:v>
                </c:pt>
                <c:pt idx="3">
                  <c:v>15</c:v>
                </c:pt>
                <c:pt idx="4">
                  <c:v>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406960"/>
        <c:axId val="176407352"/>
      </c:lineChart>
      <c:catAx>
        <c:axId val="17640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07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407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человек</a:t>
                </a:r>
              </a:p>
            </c:rich>
          </c:tx>
          <c:layout>
            <c:manualLayout>
              <c:xMode val="edge"/>
              <c:yMode val="edge"/>
              <c:x val="2.1113243761996161E-2"/>
              <c:y val="0.200589970501474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1764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331" y="1712665"/>
            <a:ext cx="8685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Августовский педсовет-2017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618" y="2635995"/>
            <a:ext cx="856138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Приоритеты и результаты </a:t>
            </a:r>
          </a:p>
          <a:p>
            <a:pPr algn="ctr"/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</a:t>
            </a:r>
            <a:r>
              <a:rPr lang="ru-RU" sz="4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бразовательной деятельности</a:t>
            </a:r>
          </a:p>
          <a:p>
            <a:pPr algn="ctr"/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МБОУ СОШ№9 г. Грязи</a:t>
            </a:r>
            <a:endParaRPr lang="ru-RU" sz="4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83417" y="166121"/>
            <a:ext cx="5191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Результаты ЕГЭ-2017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54752"/>
              </p:ext>
            </p:extLst>
          </p:nvPr>
        </p:nvGraphicFramePr>
        <p:xfrm>
          <a:off x="594841" y="1101682"/>
          <a:ext cx="7954317" cy="5705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6848"/>
                <a:gridCol w="2112618"/>
                <a:gridCol w="1331399"/>
                <a:gridCol w="1654691"/>
                <a:gridCol w="1015587"/>
                <a:gridCol w="983174"/>
              </a:tblGrid>
              <a:tr h="131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СДАВАВШИХ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УСП.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школе/району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школе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району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100%/100%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73,3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73,2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7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2.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Математика баз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100%/99%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4,8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Кач.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4,5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Кач.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94%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0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3.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Математика проф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100%/96%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58,5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50%/78%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47,5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100%/100%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53,8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Ин. яз. (англ)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100%/100%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67,5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7.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100%/92%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61,7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56,5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История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100%/100%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46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56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9.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100%/100%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100%/100%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54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686" y="315153"/>
            <a:ext cx="82955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Динамика результатов ЕГЭ</a:t>
            </a:r>
          </a:p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о русскому языку и математике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5051"/>
              </p:ext>
            </p:extLst>
          </p:nvPr>
        </p:nvGraphicFramePr>
        <p:xfrm>
          <a:off x="468815" y="2377440"/>
          <a:ext cx="8202308" cy="21031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71679"/>
                <a:gridCol w="772153"/>
                <a:gridCol w="850140"/>
                <a:gridCol w="850996"/>
                <a:gridCol w="745587"/>
                <a:gridCol w="833000"/>
                <a:gridCol w="745587"/>
                <a:gridCol w="745587"/>
                <a:gridCol w="787579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24330" algn="r"/>
                        </a:tabLst>
                      </a:pPr>
                      <a:r>
                        <a:rPr lang="ru-RU" sz="2000" cap="all" dirty="0">
                          <a:effectLst/>
                        </a:rPr>
                        <a:t>предмет 	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effectLst/>
                        </a:rPr>
                        <a:t>2008-2009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>
                          <a:effectLst/>
                        </a:rPr>
                        <a:t>2009-2010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>
                          <a:effectLst/>
                        </a:rPr>
                        <a:t>2010-2011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>
                          <a:effectLst/>
                        </a:rPr>
                        <a:t>2012-2013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>
                          <a:effectLst/>
                        </a:rPr>
                        <a:t>2013-2014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>
                          <a:effectLst/>
                        </a:rPr>
                        <a:t>2014-2015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>
                          <a:effectLst/>
                        </a:rPr>
                        <a:t>2015-2016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>
                          <a:effectLst/>
                        </a:rPr>
                        <a:t>2016-2017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 (ср.балл)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51,35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58,10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59,63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43,25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48,6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61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58,5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 (ср.балл)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63,6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69,1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81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73,3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07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7381" y="376970"/>
            <a:ext cx="6933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Результаты ЕГЭ медалистов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10967"/>
              </p:ext>
            </p:extLst>
          </p:nvPr>
        </p:nvGraphicFramePr>
        <p:xfrm>
          <a:off x="595658" y="1378602"/>
          <a:ext cx="8225609" cy="2793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2635"/>
                <a:gridCol w="668740"/>
                <a:gridCol w="655092"/>
                <a:gridCol w="764275"/>
                <a:gridCol w="823679"/>
                <a:gridCol w="668740"/>
                <a:gridCol w="545911"/>
                <a:gridCol w="600501"/>
                <a:gridCol w="696036"/>
              </a:tblGrid>
              <a:tr h="31033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Ф.И. медалиста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2000">
                          <a:effectLst/>
                        </a:rPr>
                        <a:t>	Результаты ЕГЭ  медалистов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ря</a:t>
                      </a:r>
                      <a:r>
                        <a:rPr lang="ru-RU" sz="20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 </a:t>
                      </a:r>
                      <a:r>
                        <a:rPr lang="ru-RU" sz="2000" dirty="0" smtClean="0">
                          <a:effectLst/>
                        </a:rPr>
                        <a:t>баз/5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 </a:t>
                      </a:r>
                      <a:r>
                        <a:rPr lang="ru-RU" sz="2000" dirty="0" err="1" smtClean="0">
                          <a:effectLst/>
                        </a:rPr>
                        <a:t>проф</a:t>
                      </a:r>
                      <a:r>
                        <a:rPr lang="ru-RU" sz="2000" dirty="0" smtClean="0">
                          <a:effectLst/>
                        </a:rPr>
                        <a:t>/68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физ</a:t>
                      </a:r>
                      <a:r>
                        <a:rPr lang="ru-RU" sz="20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общ/72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ист</a:t>
                      </a:r>
                      <a:r>
                        <a:rPr lang="ru-RU" sz="2000" dirty="0" smtClean="0">
                          <a:effectLst/>
                        </a:rPr>
                        <a:t>/72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лит/73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англ.яз</a:t>
                      </a:r>
                      <a:r>
                        <a:rPr lang="ru-RU" sz="2000" dirty="0" smtClean="0">
                          <a:effectLst/>
                        </a:rPr>
                        <a:t>./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80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Антипова Валерия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Огурцова Анастасия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Плишкина Ирина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Свиридова Людмила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Старобахина</a:t>
                      </a:r>
                      <a:r>
                        <a:rPr lang="ru-RU" sz="2000" dirty="0">
                          <a:effectLst/>
                        </a:rPr>
                        <a:t> Кристина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56" y="4304212"/>
            <a:ext cx="3395995" cy="255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692" y="54006"/>
            <a:ext cx="5297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Результаты ОГЭ-2017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46610"/>
              </p:ext>
            </p:extLst>
          </p:nvPr>
        </p:nvGraphicFramePr>
        <p:xfrm>
          <a:off x="252483" y="895682"/>
          <a:ext cx="8639033" cy="55091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3134"/>
                <a:gridCol w="1987390"/>
                <a:gridCol w="1460744"/>
                <a:gridCol w="772831"/>
                <a:gridCol w="773610"/>
                <a:gridCol w="772831"/>
                <a:gridCol w="772831"/>
                <a:gridCol w="772831"/>
                <a:gridCol w="772831"/>
              </a:tblGrid>
              <a:tr h="183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СДАВАВШИХ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школе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району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школе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Кач. по району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балл по школе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 балл по району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Математика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98,6%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86,7%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53,6%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2.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98,3%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69%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3,97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3.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Информатика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98,8%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85,2%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69,4%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3,8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97,2%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80%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77,4%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89%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80%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6.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География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97,2%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75%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51%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3,75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7.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99,3%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91,7%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62,7%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3,9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3,7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Англ.яз.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92,6%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4,7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97,8%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90,1%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63,3%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4,1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3,7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75%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50%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00"/>
                          </a:highlight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00"/>
                          </a:highlight>
                        </a:rPr>
                        <a:t>3,4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73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8641" y="626064"/>
            <a:ext cx="7636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Трудоустройство выпускников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99703"/>
              </p:ext>
            </p:extLst>
          </p:nvPr>
        </p:nvGraphicFramePr>
        <p:xfrm>
          <a:off x="585384" y="1949660"/>
          <a:ext cx="8394842" cy="23835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5781"/>
                <a:gridCol w="888754"/>
                <a:gridCol w="888754"/>
                <a:gridCol w="888754"/>
                <a:gridCol w="888754"/>
                <a:gridCol w="1164009"/>
                <a:gridCol w="1321051"/>
                <a:gridCol w="113898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вып</a:t>
                      </a:r>
                      <a:r>
                        <a:rPr lang="ru-RU" sz="2800" dirty="0">
                          <a:effectLst/>
                        </a:rPr>
                        <a:t>-ков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ВУЗы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ССУЗы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ПУ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Работают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бюджет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коммерч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бюджет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коммерч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6287" y="4790364"/>
            <a:ext cx="6701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Стоит отметить, что  в этом учебном году 16 выпускников, что составляет </a:t>
            </a:r>
            <a:r>
              <a:rPr lang="ru-RU" sz="2000" b="1" dirty="0" smtClean="0"/>
              <a:t>73%, поступили </a:t>
            </a:r>
            <a:r>
              <a:rPr lang="ru-RU" sz="2000" b="1" dirty="0"/>
              <a:t>на бесплатное обучение в вузы Воронежа, Липецка, Москвы, Ярославля и даже Владивостока.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9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2987" y="202983"/>
            <a:ext cx="66804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Распределение педагогов 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по возрасту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419370"/>
              </p:ext>
            </p:extLst>
          </p:nvPr>
        </p:nvGraphicFramePr>
        <p:xfrm>
          <a:off x="479171" y="2852016"/>
          <a:ext cx="7586130" cy="372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29993" y="1491607"/>
            <a:ext cx="60844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Средний возраст педагогических</a:t>
            </a: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аботников – 46 лет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508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1550" y="162040"/>
            <a:ext cx="668041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Распределение педагогов 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по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стажу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82118"/>
              </p:ext>
            </p:extLst>
          </p:nvPr>
        </p:nvGraphicFramePr>
        <p:xfrm>
          <a:off x="783339" y="2045499"/>
          <a:ext cx="6572805" cy="349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60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3285" y="0"/>
            <a:ext cx="716350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Недели 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Педагогического мастерства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Объект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1404043"/>
            <a:ext cx="4921250" cy="36899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Объект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05" y="3404251"/>
            <a:ext cx="4361139" cy="337955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40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3653" y="52742"/>
            <a:ext cx="626703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Интегрированные уроки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начальной школе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57" y="1403443"/>
            <a:ext cx="4373357" cy="328001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7" y="3369848"/>
            <a:ext cx="4468901" cy="33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4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8502" y="380404"/>
            <a:ext cx="83754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Языковая интеграция в 6Б классе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5" y="3248842"/>
            <a:ext cx="4649337" cy="348700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0271"/>
            <a:ext cx="4416275" cy="33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6585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637" y="2681768"/>
            <a:ext cx="7229062" cy="40010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«Для того чтобы наш мир </a:t>
            </a:r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менялся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процветал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необходимо сделать образование </a:t>
            </a:r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доступным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качественным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                      В.В. Путин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90253"/>
            <a:ext cx="2370516" cy="28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7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7094" y="162040"/>
            <a:ext cx="43493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Внедрение ФГОС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5233" y="910765"/>
            <a:ext cx="4572635" cy="3429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67" y="3243618"/>
            <a:ext cx="45726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7094" y="162040"/>
            <a:ext cx="43493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Внедрение ФГОС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" y="885315"/>
            <a:ext cx="4777599" cy="335913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Объект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70" y="3169718"/>
            <a:ext cx="4826308" cy="359545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39537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70251" y="0"/>
            <a:ext cx="43151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Наши педсоветы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" y="2113499"/>
            <a:ext cx="4428417" cy="3321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90" y="3551341"/>
            <a:ext cx="4343610" cy="3257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25" y="644916"/>
            <a:ext cx="3809964" cy="28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0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0519" y="236475"/>
            <a:ext cx="75214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Работа с одаренными детьми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-362286" y="2169992"/>
            <a:ext cx="14478756" cy="5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44471"/>
              </p:ext>
            </p:extLst>
          </p:nvPr>
        </p:nvGraphicFramePr>
        <p:xfrm>
          <a:off x="370050" y="1187355"/>
          <a:ext cx="8194296" cy="469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иаграмма" r:id="rId4" imgW="4533927" imgH="2581375" progId="MSGraph.Chart.8">
                  <p:embed/>
                </p:oleObj>
              </mc:Choice>
              <mc:Fallback>
                <p:oleObj name="Диаграмма" r:id="rId4" imgW="4533927" imgH="258137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50" y="1187355"/>
                        <a:ext cx="8194296" cy="4694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81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0519" y="236475"/>
            <a:ext cx="75214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Работа с одаренными детьми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1" y="1009934"/>
            <a:ext cx="3539781" cy="47197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75" y="5918326"/>
            <a:ext cx="4157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Филиппов А. – победитель Всероссийского</a:t>
            </a:r>
          </a:p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онкурса «Шедевры из чернильницы-2017»</a:t>
            </a:r>
            <a:endParaRPr lang="ru-RU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41" y="1308544"/>
            <a:ext cx="4819345" cy="36145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89348" y="5144867"/>
            <a:ext cx="3174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Призёры районного конкурса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«Живая классика-2017»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02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0519" y="236475"/>
            <a:ext cx="75214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Работа с одаренными детьми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3" y="1522822"/>
            <a:ext cx="8543499" cy="2747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80244" y="4663348"/>
            <a:ext cx="5220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Призёры районного смотра-конкурса</a:t>
            </a:r>
          </a:p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ю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нармейских отрядов</a:t>
            </a:r>
            <a:endParaRPr lang="ru-RU" sz="2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3553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9528" y="236475"/>
            <a:ext cx="70434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Проект решения педсовета: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84" y="1269691"/>
            <a:ext cx="86390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Признать работу школы за 2016-2017 учебный год удовлетворительной.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Завершить работу над проблемой </a:t>
            </a:r>
            <a:r>
              <a:rPr lang="ru-RU" sz="2400" b="1" dirty="0">
                <a:solidFill>
                  <a:srgbClr val="C00000"/>
                </a:solidFill>
              </a:rPr>
              <a:t>«Творческое саморазвитие и самореализация личности ученика и учителя в  условиях модернизации образования</a:t>
            </a:r>
            <a:r>
              <a:rPr lang="ru-RU" sz="2400" b="1" dirty="0" smtClean="0">
                <a:solidFill>
                  <a:srgbClr val="C00000"/>
                </a:solidFill>
              </a:rPr>
              <a:t>» и  считать основную цель данной работы достигнутой.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altLang="ru-RU" sz="2400" dirty="0" smtClean="0">
                <a:solidFill>
                  <a:srgbClr val="C00000"/>
                </a:solidFill>
              </a:rPr>
              <a:t>Учитывать в новом учебном году  </a:t>
            </a:r>
            <a:r>
              <a:rPr lang="ru-RU" altLang="ru-RU" sz="2400" dirty="0">
                <a:solidFill>
                  <a:srgbClr val="C00000"/>
                </a:solidFill>
              </a:rPr>
              <a:t>при составлении планов работы всех уровней  </a:t>
            </a:r>
            <a:endParaRPr lang="ru-RU" altLang="ru-RU" sz="2400" dirty="0" smtClean="0">
              <a:solidFill>
                <a:srgbClr val="C00000"/>
              </a:solidFill>
            </a:endParaRPr>
          </a:p>
          <a:p>
            <a:r>
              <a:rPr lang="ru-RU" altLang="ru-RU" sz="2400" dirty="0" smtClean="0">
                <a:solidFill>
                  <a:srgbClr val="C00000"/>
                </a:solidFill>
              </a:rPr>
              <a:t>выявленные </a:t>
            </a:r>
            <a:r>
              <a:rPr lang="ru-RU" altLang="ru-RU" sz="2400" dirty="0">
                <a:solidFill>
                  <a:srgbClr val="C00000"/>
                </a:solidFill>
              </a:rPr>
              <a:t> </a:t>
            </a:r>
            <a:r>
              <a:rPr lang="ru-RU" altLang="ru-RU" sz="2400" dirty="0" smtClean="0">
                <a:solidFill>
                  <a:srgbClr val="C00000"/>
                </a:solidFill>
              </a:rPr>
              <a:t>Педсоветом </a:t>
            </a:r>
            <a:r>
              <a:rPr lang="ru-RU" altLang="ru-RU" sz="2400" dirty="0">
                <a:solidFill>
                  <a:srgbClr val="C00000"/>
                </a:solidFill>
              </a:rPr>
              <a:t>проблемы и предложенные пути и формы </a:t>
            </a:r>
            <a:r>
              <a:rPr lang="ru-RU" altLang="ru-RU" sz="2400" dirty="0" smtClean="0">
                <a:solidFill>
                  <a:srgbClr val="C00000"/>
                </a:solidFill>
              </a:rPr>
              <a:t>решения.</a:t>
            </a:r>
          </a:p>
          <a:p>
            <a:r>
              <a:rPr lang="ru-RU" altLang="ru-RU" sz="2400" dirty="0">
                <a:solidFill>
                  <a:srgbClr val="C00000"/>
                </a:solidFill>
              </a:rPr>
              <a:t>4</a:t>
            </a:r>
            <a:r>
              <a:rPr lang="ru-RU" altLang="ru-RU" sz="2400" dirty="0" smtClean="0">
                <a:solidFill>
                  <a:srgbClr val="C00000"/>
                </a:solidFill>
              </a:rPr>
              <a:t>. Определить следующую проблему, над которой будет работать школа в 2017-2022 гг.: «</a:t>
            </a:r>
            <a:r>
              <a:rPr lang="ru-RU" sz="2400" b="1" dirty="0" smtClean="0">
                <a:solidFill>
                  <a:srgbClr val="C00000"/>
                </a:solidFill>
              </a:rPr>
              <a:t>Формирование гармоничной, всесторонне </a:t>
            </a:r>
            <a:r>
              <a:rPr lang="ru-RU" sz="2400" b="1" dirty="0">
                <a:solidFill>
                  <a:srgbClr val="C00000"/>
                </a:solidFill>
              </a:rPr>
              <a:t>развитой личности, </a:t>
            </a:r>
            <a:r>
              <a:rPr lang="ru-RU" sz="2400" b="1" dirty="0" smtClean="0">
                <a:solidFill>
                  <a:srgbClr val="C00000"/>
                </a:solidFill>
              </a:rPr>
              <a:t>способной </a:t>
            </a:r>
            <a:r>
              <a:rPr lang="ru-RU" sz="2400" b="1" dirty="0">
                <a:solidFill>
                  <a:srgbClr val="C00000"/>
                </a:solidFill>
              </a:rPr>
              <a:t>к творчеству, этнокультурному и </a:t>
            </a:r>
            <a:r>
              <a:rPr lang="ru-RU" sz="2400" b="1" dirty="0" smtClean="0">
                <a:solidFill>
                  <a:srgbClr val="C00000"/>
                </a:solidFill>
              </a:rPr>
              <a:t>гражданскому </a:t>
            </a:r>
            <a:r>
              <a:rPr lang="ru-RU" sz="2400" b="1" dirty="0">
                <a:solidFill>
                  <a:srgbClr val="C00000"/>
                </a:solidFill>
              </a:rPr>
              <a:t>самоопределению </a:t>
            </a: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условиях введения </a:t>
            </a:r>
            <a:r>
              <a:rPr lang="ru-RU" sz="2400" b="1" dirty="0" smtClean="0">
                <a:solidFill>
                  <a:srgbClr val="C00000"/>
                </a:solidFill>
              </a:rPr>
              <a:t>ФГОС».</a:t>
            </a:r>
            <a:endParaRPr lang="ru-RU" altLang="ru-RU" sz="24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0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2038" y="236475"/>
            <a:ext cx="64984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 новым учебным годом!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182" y="969721"/>
            <a:ext cx="88731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Находите время для работы – это условие успеха.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Находите </a:t>
            </a:r>
            <a:r>
              <a:rPr lang="ru-RU" sz="2800" b="1" dirty="0">
                <a:solidFill>
                  <a:srgbClr val="C00000"/>
                </a:solidFill>
              </a:rPr>
              <a:t>время для размышлений – это источник силы.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Находите </a:t>
            </a:r>
            <a:r>
              <a:rPr lang="ru-RU" sz="2800" b="1" dirty="0">
                <a:solidFill>
                  <a:srgbClr val="C00000"/>
                </a:solidFill>
              </a:rPr>
              <a:t>время для чтения – это основа </a:t>
            </a:r>
            <a:r>
              <a:rPr lang="ru-RU" sz="2800" b="1" dirty="0" smtClean="0">
                <a:solidFill>
                  <a:srgbClr val="C00000"/>
                </a:solidFill>
              </a:rPr>
              <a:t>знаний.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Находите </a:t>
            </a:r>
            <a:r>
              <a:rPr lang="ru-RU" sz="2800" b="1" dirty="0">
                <a:solidFill>
                  <a:srgbClr val="C00000"/>
                </a:solidFill>
              </a:rPr>
              <a:t>время для </a:t>
            </a:r>
            <a:r>
              <a:rPr lang="ru-RU" sz="2800" b="1" dirty="0" smtClean="0">
                <a:solidFill>
                  <a:srgbClr val="C00000"/>
                </a:solidFill>
              </a:rPr>
              <a:t>общения </a:t>
            </a:r>
            <a:r>
              <a:rPr lang="ru-RU" sz="2800" b="1" dirty="0">
                <a:solidFill>
                  <a:srgbClr val="C00000"/>
                </a:solidFill>
              </a:rPr>
              <a:t>– это условие </a:t>
            </a:r>
            <a:r>
              <a:rPr lang="ru-RU" sz="2800" b="1" dirty="0" smtClean="0">
                <a:solidFill>
                  <a:srgbClr val="C00000"/>
                </a:solidFill>
              </a:rPr>
              <a:t>счастья.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Находите </a:t>
            </a:r>
            <a:r>
              <a:rPr lang="ru-RU" sz="2800" b="1" dirty="0">
                <a:solidFill>
                  <a:srgbClr val="C00000"/>
                </a:solidFill>
              </a:rPr>
              <a:t>время для творчества – это </a:t>
            </a:r>
            <a:r>
              <a:rPr lang="ru-RU" sz="2800" b="1" dirty="0" smtClean="0">
                <a:solidFill>
                  <a:srgbClr val="C00000"/>
                </a:solidFill>
              </a:rPr>
              <a:t>необходимо для  </a:t>
            </a:r>
            <a:r>
              <a:rPr lang="ru-RU" sz="2800" b="1" dirty="0">
                <a:solidFill>
                  <a:srgbClr val="C00000"/>
                </a:solidFill>
              </a:rPr>
              <a:t>души</a:t>
            </a:r>
            <a:r>
              <a:rPr lang="ru-RU" sz="2800" b="1" dirty="0" smtClean="0">
                <a:solidFill>
                  <a:srgbClr val="C00000"/>
                </a:solidFill>
              </a:rPr>
              <a:t>!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Успехов </a:t>
            </a:r>
            <a:r>
              <a:rPr lang="ru-RU" sz="2800" b="1" dirty="0">
                <a:solidFill>
                  <a:srgbClr val="C00000"/>
                </a:solidFill>
              </a:rPr>
              <a:t>вам в педагогической деятельности, совершенствовании профессионального мастерства, новых идей и их неизменного воплощения</a:t>
            </a:r>
            <a:r>
              <a:rPr lang="ru-RU" sz="2800" b="1" dirty="0" smtClean="0">
                <a:solidFill>
                  <a:srgbClr val="C00000"/>
                </a:solidFill>
              </a:rPr>
              <a:t>!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Спасибо </a:t>
            </a:r>
            <a:r>
              <a:rPr lang="ru-RU" sz="2800" b="1" dirty="0">
                <a:solidFill>
                  <a:srgbClr val="C0000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6307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6814" y="432768"/>
            <a:ext cx="42207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Цели педсовета: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830" y="1395505"/>
            <a:ext cx="86799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Обсуждение итогов работы школы за 2016-2017 учебный год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Знакомство педагогов ОУ  с  идеями развития образования в России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Выбор новой методической темы и обсуждение направлений развития школы, исходя из выявленных проблем и предложенных решений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6814" y="432768"/>
            <a:ext cx="6003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Качество знаний по МО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14471932"/>
              </p:ext>
            </p:extLst>
          </p:nvPr>
        </p:nvGraphicFramePr>
        <p:xfrm>
          <a:off x="1023581" y="1392195"/>
          <a:ext cx="6583339" cy="488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2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5387" y="349791"/>
            <a:ext cx="8886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Успеваемость и качество  знаний  по школе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82420737"/>
              </p:ext>
            </p:extLst>
          </p:nvPr>
        </p:nvGraphicFramePr>
        <p:xfrm>
          <a:off x="1390532" y="1955755"/>
          <a:ext cx="6799663" cy="456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086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5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5387" y="349791"/>
            <a:ext cx="888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Увеличивается количество отличников и хорошистов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1011" y="3570348"/>
            <a:ext cx="582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Увеличивается количество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выпускников, получивших аттестаты особого образца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9614"/>
              </p:ext>
            </p:extLst>
          </p:nvPr>
        </p:nvGraphicFramePr>
        <p:xfrm>
          <a:off x="653624" y="4617704"/>
          <a:ext cx="6402268" cy="109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7941"/>
                <a:gridCol w="770303"/>
                <a:gridCol w="794582"/>
                <a:gridCol w="794582"/>
                <a:gridCol w="794582"/>
                <a:gridCol w="771038"/>
                <a:gridCol w="771038"/>
                <a:gridCol w="698202"/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2009-2010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2011-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2012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2012-2013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>
                          <a:effectLst/>
                        </a:rPr>
                        <a:t>2013-2014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>
                          <a:effectLst/>
                        </a:rPr>
                        <a:t>2014-2015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>
                          <a:effectLst/>
                        </a:rPr>
                        <a:t>2015-2016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>
                          <a:effectLst/>
                        </a:rPr>
                        <a:t>2016-2017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 класс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 класс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54539"/>
              </p:ext>
            </p:extLst>
          </p:nvPr>
        </p:nvGraphicFramePr>
        <p:xfrm>
          <a:off x="1064525" y="1135972"/>
          <a:ext cx="7001301" cy="2133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25131"/>
                <a:gridCol w="3976170"/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effectLst/>
                        </a:rPr>
                        <a:t>учебный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cap="all">
                          <a:effectLst/>
                        </a:rPr>
                        <a:t>учатся на «4» и «5»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2008-2009 учебный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2009-2010 учебный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2013-2014 учебный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2014-2015 учебный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2015-2016 учебный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2016-2017 учебный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36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0238" y="487359"/>
            <a:ext cx="83537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Анализ успеваемости по классам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Начальная школа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92390"/>
              </p:ext>
            </p:extLst>
          </p:nvPr>
        </p:nvGraphicFramePr>
        <p:xfrm>
          <a:off x="790238" y="2233217"/>
          <a:ext cx="7998920" cy="260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516"/>
                <a:gridCol w="1795894"/>
                <a:gridCol w="2203138"/>
                <a:gridCol w="20003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обучающихся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Классный руководитель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Качество знаний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Карпилянская Г.М.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78%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2Б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Демидова О.В.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86%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Левина Л.В.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77%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3Б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Пастухова Е.С.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69%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Бурцева Е.В.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4Б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Припадчева Т.В.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9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0238" y="487359"/>
            <a:ext cx="83537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Анализ успеваемости по классам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Основная школа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52350"/>
              </p:ext>
            </p:extLst>
          </p:nvPr>
        </p:nvGraphicFramePr>
        <p:xfrm>
          <a:off x="790238" y="2133748"/>
          <a:ext cx="7375265" cy="352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619"/>
                <a:gridCol w="1843619"/>
                <a:gridCol w="1843619"/>
                <a:gridCol w="184440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обучающихся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Классный руководитель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Качество знаний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Колыхалова</a:t>
                      </a:r>
                      <a:r>
                        <a:rPr lang="ru-RU" sz="1800" dirty="0">
                          <a:effectLst/>
                        </a:rPr>
                        <a:t> И.А.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Черкасова С.В.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Белоусова Е.В.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Огурцова М.Е.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Дементьева И.А.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Любивая С.Ф.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43%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Малахова Т.В.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57%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Чекулдаева И.В.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Папина Г.В.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Дегтева Г.В.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75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0238" y="487359"/>
            <a:ext cx="83537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Анализ успеваемости по классам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Средняя школа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04867"/>
              </p:ext>
            </p:extLst>
          </p:nvPr>
        </p:nvGraphicFramePr>
        <p:xfrm>
          <a:off x="959431" y="2421268"/>
          <a:ext cx="7884317" cy="130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0868"/>
                <a:gridCol w="1970868"/>
                <a:gridCol w="1970868"/>
                <a:gridCol w="197171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обучающихся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Классный руководитель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Качество знаний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Колыхалова</a:t>
                      </a:r>
                      <a:r>
                        <a:rPr lang="ru-RU" sz="2000" dirty="0">
                          <a:effectLst/>
                        </a:rPr>
                        <a:t> Е.А.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Попова Е.А.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59%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53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1029</Words>
  <Application>Microsoft Office PowerPoint</Application>
  <PresentationFormat>Экран (4:3)</PresentationFormat>
  <Paragraphs>483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Марина</cp:lastModifiedBy>
  <cp:revision>36</cp:revision>
  <dcterms:created xsi:type="dcterms:W3CDTF">2013-11-19T05:52:05Z</dcterms:created>
  <dcterms:modified xsi:type="dcterms:W3CDTF">2017-08-28T09:45:58Z</dcterms:modified>
</cp:coreProperties>
</file>