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71" r:id="rId8"/>
    <p:sldId id="274" r:id="rId9"/>
    <p:sldId id="272" r:id="rId10"/>
    <p:sldId id="273" r:id="rId11"/>
    <p:sldId id="296" r:id="rId12"/>
    <p:sldId id="295" r:id="rId13"/>
    <p:sldId id="275" r:id="rId14"/>
    <p:sldId id="276" r:id="rId15"/>
    <p:sldId id="277" r:id="rId16"/>
    <p:sldId id="278" r:id="rId17"/>
    <p:sldId id="287" r:id="rId18"/>
    <p:sldId id="279" r:id="rId19"/>
    <p:sldId id="297" r:id="rId20"/>
    <p:sldId id="280" r:id="rId21"/>
    <p:sldId id="284" r:id="rId22"/>
    <p:sldId id="285" r:id="rId23"/>
    <p:sldId id="281" r:id="rId24"/>
    <p:sldId id="282" r:id="rId25"/>
    <p:sldId id="294" r:id="rId26"/>
    <p:sldId id="293" r:id="rId27"/>
    <p:sldId id="292" r:id="rId28"/>
    <p:sldId id="290" r:id="rId29"/>
    <p:sldId id="283" r:id="rId30"/>
    <p:sldId id="286" r:id="rId31"/>
    <p:sldId id="288" r:id="rId32"/>
    <p:sldId id="261" r:id="rId33"/>
    <p:sldId id="262" r:id="rId34"/>
    <p:sldId id="298" r:id="rId35"/>
    <p:sldId id="263" r:id="rId36"/>
    <p:sldId id="289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7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113049209655968E-2"/>
          <c:y val="4.3517686034180172E-2"/>
          <c:w val="0.86465070290871171"/>
          <c:h val="0.5113251468566428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 качества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МО эстетического цикла</c:v>
                </c:pt>
                <c:pt idx="1">
                  <c:v>Мо естественно-географического цикла</c:v>
                </c:pt>
                <c:pt idx="2">
                  <c:v>МО политехнического цикла</c:v>
                </c:pt>
                <c:pt idx="3">
                  <c:v>Мо учителей-лингвистов</c:v>
                </c:pt>
                <c:pt idx="4">
                  <c:v>Мо учителей начальных классов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97.9</c:v>
                </c:pt>
                <c:pt idx="1">
                  <c:v>82</c:v>
                </c:pt>
                <c:pt idx="2">
                  <c:v>80.400000000000006</c:v>
                </c:pt>
                <c:pt idx="3">
                  <c:v>79</c:v>
                </c:pt>
                <c:pt idx="4">
                  <c:v>62.5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cylinder"/>
        <c:axId val="265310520"/>
        <c:axId val="265306992"/>
        <c:axId val="0"/>
      </c:bar3DChart>
      <c:catAx>
        <c:axId val="265310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5306992"/>
        <c:crosses val="autoZero"/>
        <c:auto val="1"/>
        <c:lblAlgn val="ctr"/>
        <c:lblOffset val="100"/>
        <c:noMultiLvlLbl val="0"/>
      </c:catAx>
      <c:valAx>
        <c:axId val="265306992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5310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26614564831261101"/>
          <c:y val="0.10320411871592974"/>
          <c:w val="0.62088604821377791"/>
          <c:h val="0.6006151469872236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успеваемость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46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dLbl>
              <c:idx val="1"/>
              <c:layout>
                <c:manualLayout>
                  <c:x val="6.7720090293453307E-3"/>
                  <c:y val="7.7984856209520575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0563089884644781E-2"/>
                  <c:y val="8.56851526652695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947157000408809E-3"/>
                  <c:y val="1.13642629203723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4977450001848273E-2"/>
                  <c:y val="3.0926222717735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5.5976858526487004E-2"/>
                  <c:y val="7.28212513258851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239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  <c:pt idx="3">
                  <c:v>2016-2017</c:v>
                </c:pt>
                <c:pt idx="4">
                  <c:v>2017-2018</c:v>
                </c:pt>
                <c:pt idx="5">
                  <c:v>2018-2019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>
                  <c:v>0.88400000000000001</c:v>
                </c:pt>
                <c:pt idx="1">
                  <c:v>0.92400000000000004</c:v>
                </c:pt>
                <c:pt idx="2">
                  <c:v>0.94799999999999995</c:v>
                </c:pt>
                <c:pt idx="3">
                  <c:v>0.998</c:v>
                </c:pt>
                <c:pt idx="4">
                  <c:v>0.998</c:v>
                </c:pt>
                <c:pt idx="5">
                  <c:v>0.99299999999999999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качество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46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2.2828780149659621E-2"/>
                  <c:y val="1.81687720689590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9603526671842075E-2"/>
                  <c:y val="3.9085468298763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5996516236824798E-2"/>
                  <c:y val="-2.4585056364361728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3498576762411741E-2"/>
                  <c:y val="1.52714096578635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3790802558131024E-2"/>
                  <c:y val="3.9281505740985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3.6324786324786328E-2"/>
                  <c:y val="1.6420361247947456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59,6%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239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  <c:pt idx="3">
                  <c:v>2016-2017</c:v>
                </c:pt>
                <c:pt idx="4">
                  <c:v>2017-2018</c:v>
                </c:pt>
                <c:pt idx="5">
                  <c:v>2018-2019</c:v>
                </c:pt>
              </c:strCache>
            </c:strRef>
          </c:cat>
          <c:val>
            <c:numRef>
              <c:f>Лист1!$C$2:$C$7</c:f>
              <c:numCache>
                <c:formatCode>0.00%</c:formatCode>
                <c:ptCount val="6"/>
                <c:pt idx="0">
                  <c:v>0.48499999999999999</c:v>
                </c:pt>
                <c:pt idx="1">
                  <c:v>0.53900000000000003</c:v>
                </c:pt>
                <c:pt idx="2">
                  <c:v>0.54400000000000004</c:v>
                </c:pt>
                <c:pt idx="3">
                  <c:v>0.64400000000000002</c:v>
                </c:pt>
                <c:pt idx="4">
                  <c:v>0.61699999999999999</c:v>
                </c:pt>
                <c:pt idx="5">
                  <c:v>0.59599999999999997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cylinder"/>
        <c:axId val="265310912"/>
        <c:axId val="265311304"/>
        <c:axId val="0"/>
      </c:bar3DChart>
      <c:catAx>
        <c:axId val="2653109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8929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91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5311304"/>
        <c:crosses val="autoZero"/>
        <c:auto val="1"/>
        <c:lblAlgn val="ctr"/>
        <c:lblOffset val="100"/>
        <c:noMultiLvlLbl val="0"/>
      </c:catAx>
      <c:valAx>
        <c:axId val="265311304"/>
        <c:scaling>
          <c:orientation val="minMax"/>
        </c:scaling>
        <c:delete val="0"/>
        <c:axPos val="l"/>
        <c:majorGridlines>
          <c:spPr>
            <a:ln w="946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ln w="946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391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5310912"/>
        <c:crosses val="autoZero"/>
        <c:crossBetween val="between"/>
      </c:valAx>
      <c:spPr>
        <a:noFill/>
        <a:ln w="25239">
          <a:noFill/>
        </a:ln>
      </c:spPr>
    </c:plotArea>
    <c:legend>
      <c:legendPos val="b"/>
      <c:layout>
        <c:manualLayout>
          <c:xMode val="edge"/>
          <c:yMode val="edge"/>
          <c:x val="5.9094744595644829E-4"/>
          <c:y val="0.9113304714461713"/>
          <c:w val="0.47306322056101779"/>
          <c:h val="8.866952855382873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91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46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391" b="1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04376010764102"/>
          <c:y val="2.8497854813517451E-2"/>
          <c:w val="0.87959761057311425"/>
          <c:h val="0.548158252024285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-4.1742551008904314E-3"/>
                  <c:y val="1.600677267784484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6.9570918348173848E-3"/>
                  <c:y val="1.14509989156890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2522765302671292E-2"/>
                  <c:y val="1.62272414911060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8.6033801122368525E-3"/>
                  <c:y val="4.279549004358992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7.1694834268640432E-3"/>
                  <c:y val="6.873215067606890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1471173482982469E-2"/>
                  <c:y val="-3.501449185384630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8.6033801122368525E-3"/>
                  <c:y val="-9.0778312213675601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8.6033801122369566E-3"/>
                  <c:y val="-9.0778312213675601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7.1694834268640432E-3"/>
                  <c:y val="4.279549004358968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Лист1!$A$2:$A$14</c:f>
              <c:strCache>
                <c:ptCount val="13"/>
                <c:pt idx="0">
                  <c:v>МБОУ СОШ с. Бутырки</c:v>
                </c:pt>
                <c:pt idx="1">
                  <c:v>МБОУ СОШ с. Б. Самовец</c:v>
                </c:pt>
                <c:pt idx="2">
                  <c:v>МБОУ СОШ с. Казинка</c:v>
                </c:pt>
                <c:pt idx="3">
                  <c:v>МБОУ СОШ с. Кубань</c:v>
                </c:pt>
                <c:pt idx="4">
                  <c:v>МБОУ СОШ с. Плеханово</c:v>
                </c:pt>
                <c:pt idx="5">
                  <c:v>МБОУ СОШ п. свх. Прибытковский</c:v>
                </c:pt>
                <c:pt idx="6">
                  <c:v>МБОУ СОШ с. Сошки</c:v>
                </c:pt>
                <c:pt idx="7">
                  <c:v>МБОУ гимназия № 3</c:v>
                </c:pt>
                <c:pt idx="8">
                  <c:v>МБОУ СОШ № 4</c:v>
                </c:pt>
                <c:pt idx="9">
                  <c:v>МБОУ СОШ № 9</c:v>
                </c:pt>
                <c:pt idx="10">
                  <c:v>МБОУ СОШ № 10</c:v>
                </c:pt>
                <c:pt idx="11">
                  <c:v>МБОУ СОШ № 12</c:v>
                </c:pt>
                <c:pt idx="12">
                  <c:v>Средний по району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2">
                  <c:v>34</c:v>
                </c:pt>
                <c:pt idx="4">
                  <c:v>47.5</c:v>
                </c:pt>
                <c:pt idx="5">
                  <c:v>52.3</c:v>
                </c:pt>
                <c:pt idx="6">
                  <c:v>38.299999999999997</c:v>
                </c:pt>
                <c:pt idx="7">
                  <c:v>49.2</c:v>
                </c:pt>
                <c:pt idx="8">
                  <c:v>47.85</c:v>
                </c:pt>
                <c:pt idx="9">
                  <c:v>60.85</c:v>
                </c:pt>
                <c:pt idx="11">
                  <c:v>16</c:v>
                </c:pt>
                <c:pt idx="12">
                  <c:v>49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dLbl>
              <c:idx val="5"/>
              <c:layout>
                <c:manualLayout>
                  <c:x val="-2.8677933707456174E-3"/>
                  <c:y val="-2.3342994569230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1.4338966853728087E-3"/>
                  <c:y val="5.1873321264957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4338966853728087E-3"/>
                  <c:y val="-2.0749328505982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Лист1!$A$2:$A$14</c:f>
              <c:strCache>
                <c:ptCount val="13"/>
                <c:pt idx="0">
                  <c:v>МБОУ СОШ с. Бутырки</c:v>
                </c:pt>
                <c:pt idx="1">
                  <c:v>МБОУ СОШ с. Б. Самовец</c:v>
                </c:pt>
                <c:pt idx="2">
                  <c:v>МБОУ СОШ с. Казинка</c:v>
                </c:pt>
                <c:pt idx="3">
                  <c:v>МБОУ СОШ с. Кубань</c:v>
                </c:pt>
                <c:pt idx="4">
                  <c:v>МБОУ СОШ с. Плеханово</c:v>
                </c:pt>
                <c:pt idx="5">
                  <c:v>МБОУ СОШ п. свх. Прибытковский</c:v>
                </c:pt>
                <c:pt idx="6">
                  <c:v>МБОУ СОШ с. Сошки</c:v>
                </c:pt>
                <c:pt idx="7">
                  <c:v>МБОУ гимназия № 3</c:v>
                </c:pt>
                <c:pt idx="8">
                  <c:v>МБОУ СОШ № 4</c:v>
                </c:pt>
                <c:pt idx="9">
                  <c:v>МБОУ СОШ № 9</c:v>
                </c:pt>
                <c:pt idx="10">
                  <c:v>МБОУ СОШ № 10</c:v>
                </c:pt>
                <c:pt idx="11">
                  <c:v>МБОУ СОШ № 12</c:v>
                </c:pt>
                <c:pt idx="12">
                  <c:v>Средний по району</c:v>
                </c:pt>
              </c:strCache>
            </c:strRef>
          </c:cat>
          <c:val>
            <c:numRef>
              <c:f>Лист1!$C$2:$C$14</c:f>
              <c:numCache>
                <c:formatCode>General</c:formatCode>
                <c:ptCount val="13"/>
                <c:pt idx="0">
                  <c:v>49</c:v>
                </c:pt>
                <c:pt idx="1">
                  <c:v>47</c:v>
                </c:pt>
                <c:pt idx="2">
                  <c:v>49.2</c:v>
                </c:pt>
                <c:pt idx="3">
                  <c:v>42</c:v>
                </c:pt>
                <c:pt idx="4">
                  <c:v>72</c:v>
                </c:pt>
                <c:pt idx="5">
                  <c:v>52.6</c:v>
                </c:pt>
                <c:pt idx="6">
                  <c:v>42.6</c:v>
                </c:pt>
                <c:pt idx="7">
                  <c:v>52.9</c:v>
                </c:pt>
                <c:pt idx="8">
                  <c:v>59.3</c:v>
                </c:pt>
                <c:pt idx="9">
                  <c:v>64</c:v>
                </c:pt>
                <c:pt idx="10">
                  <c:v>38.799999999999997</c:v>
                </c:pt>
                <c:pt idx="11">
                  <c:v>61.37</c:v>
                </c:pt>
                <c:pt idx="12">
                  <c:v>56.2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34531872"/>
        <c:axId val="234531480"/>
      </c:barChart>
      <c:catAx>
        <c:axId val="2345318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234531480"/>
        <c:crosses val="autoZero"/>
        <c:auto val="1"/>
        <c:lblAlgn val="ctr"/>
        <c:lblOffset val="100"/>
        <c:noMultiLvlLbl val="0"/>
      </c:catAx>
      <c:valAx>
        <c:axId val="2345314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45318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0209692148026888"/>
          <c:y val="0.7781572063888329"/>
          <c:w val="8.6654249079445272E-2"/>
          <c:h val="0.1366988081886421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0823600174978134E-2"/>
          <c:y val="2.8497854813517447E-2"/>
          <c:w val="0.90917639982502185"/>
          <c:h val="0.548158252024285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-1.4338966853728087E-3"/>
                  <c:y val="1.685882941111118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1111111111111112E-2"/>
                  <c:y val="8.744233389823623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8.3333333333333332E-3"/>
                  <c:y val="1.557192247502844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-1.04212096563651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5.5555555555555558E-3"/>
                  <c:y val="-2.000393117945947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1666666666666666E-3"/>
                  <c:y val="-3.234168514044351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9.7222222222222224E-3"/>
                  <c:y val="1.557192247502855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6.9444444444444441E-3"/>
                  <c:y val="-3.234168514044346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2500000000000001E-2"/>
                  <c:y val="1.353559415137078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8.3333333333334356E-3"/>
                  <c:y val="1.113991377059719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1.1111111111111009E-2"/>
                  <c:y val="3.952872628276422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6.9444444444444441E-3"/>
                  <c:y val="3.95287262827640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МБОУ СОШ с. Бутырки</c:v>
                </c:pt>
                <c:pt idx="1">
                  <c:v>МБОУ СОШ с. Б. Самовец</c:v>
                </c:pt>
                <c:pt idx="2">
                  <c:v>МБОУ СОШ с. Казинка</c:v>
                </c:pt>
                <c:pt idx="3">
                  <c:v>МБОУ СОШ с. Кубань</c:v>
                </c:pt>
                <c:pt idx="4">
                  <c:v>МБОУ СОШ с. Плеханово</c:v>
                </c:pt>
                <c:pt idx="5">
                  <c:v>МБОУ СОШ п. свх. Прибытковский</c:v>
                </c:pt>
                <c:pt idx="6">
                  <c:v>МБОУ СОШ с. Сошки</c:v>
                </c:pt>
                <c:pt idx="7">
                  <c:v>МБОУ СОШ с. Фащевка</c:v>
                </c:pt>
                <c:pt idx="8">
                  <c:v>МБОУ СОШ с. Ярлуково</c:v>
                </c:pt>
                <c:pt idx="9">
                  <c:v>МБОУ гимназия № 3</c:v>
                </c:pt>
                <c:pt idx="10">
                  <c:v>МБОУ СОШ № 4</c:v>
                </c:pt>
                <c:pt idx="11">
                  <c:v>МБОУ СОШ № 9</c:v>
                </c:pt>
                <c:pt idx="12">
                  <c:v>МБОУ СОШ № 10</c:v>
                </c:pt>
                <c:pt idx="13">
                  <c:v>МБОУ СОШ № 12</c:v>
                </c:pt>
                <c:pt idx="14">
                  <c:v>Средний по району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2">
                  <c:v>76.599999999999994</c:v>
                </c:pt>
                <c:pt idx="3">
                  <c:v>62.7</c:v>
                </c:pt>
                <c:pt idx="4">
                  <c:v>78.7</c:v>
                </c:pt>
                <c:pt idx="5">
                  <c:v>76.599999999999994</c:v>
                </c:pt>
                <c:pt idx="6">
                  <c:v>55.3</c:v>
                </c:pt>
                <c:pt idx="7">
                  <c:v>88</c:v>
                </c:pt>
                <c:pt idx="8">
                  <c:v>61.5</c:v>
                </c:pt>
                <c:pt idx="9">
                  <c:v>75.5</c:v>
                </c:pt>
                <c:pt idx="10">
                  <c:v>71.099999999999994</c:v>
                </c:pt>
                <c:pt idx="11">
                  <c:v>78</c:v>
                </c:pt>
                <c:pt idx="13">
                  <c:v>74.2</c:v>
                </c:pt>
                <c:pt idx="14">
                  <c:v>72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1.434009590623625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6033801122368525E-3"/>
                  <c:y val="1.55619963794872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777777777777777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1666666666666666E-3"/>
                  <c:y val="-4.79136076154717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6.9444444444444441E-3"/>
                  <c:y val="4.79136076154717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3888888888888888E-2"/>
                  <c:y val="4.79136076154717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8.3333333333333332E-3"/>
                  <c:y val="7.18704114232076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2.7777777777777779E-3"/>
                  <c:y val="-2.15611234269623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5.555555555555555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2.7777777777777779E-3"/>
                  <c:y val="-4.79136076154717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2.7777777777777779E-3"/>
                  <c:y val="-1.43740822846415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1.3888888888888889E-3"/>
                  <c:y val="-1.43740822846415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МБОУ СОШ с. Бутырки</c:v>
                </c:pt>
                <c:pt idx="1">
                  <c:v>МБОУ СОШ с. Б. Самовец</c:v>
                </c:pt>
                <c:pt idx="2">
                  <c:v>МБОУ СОШ с. Казинка</c:v>
                </c:pt>
                <c:pt idx="3">
                  <c:v>МБОУ СОШ с. Кубань</c:v>
                </c:pt>
                <c:pt idx="4">
                  <c:v>МБОУ СОШ с. Плеханово</c:v>
                </c:pt>
                <c:pt idx="5">
                  <c:v>МБОУ СОШ п. свх. Прибытковский</c:v>
                </c:pt>
                <c:pt idx="6">
                  <c:v>МБОУ СОШ с. Сошки</c:v>
                </c:pt>
                <c:pt idx="7">
                  <c:v>МБОУ СОШ с. Фащевка</c:v>
                </c:pt>
                <c:pt idx="8">
                  <c:v>МБОУ СОШ с. Ярлуково</c:v>
                </c:pt>
                <c:pt idx="9">
                  <c:v>МБОУ гимназия № 3</c:v>
                </c:pt>
                <c:pt idx="10">
                  <c:v>МБОУ СОШ № 4</c:v>
                </c:pt>
                <c:pt idx="11">
                  <c:v>МБОУ СОШ № 9</c:v>
                </c:pt>
                <c:pt idx="12">
                  <c:v>МБОУ СОШ № 10</c:v>
                </c:pt>
                <c:pt idx="13">
                  <c:v>МБОУ СОШ № 12</c:v>
                </c:pt>
                <c:pt idx="14">
                  <c:v>Средний по району</c:v>
                </c:pt>
              </c:strCache>
            </c:strRef>
          </c:cat>
          <c:val>
            <c:numRef>
              <c:f>Лист1!$C$2:$C$16</c:f>
              <c:numCache>
                <c:formatCode>General</c:formatCode>
                <c:ptCount val="15"/>
                <c:pt idx="0">
                  <c:v>72.5</c:v>
                </c:pt>
                <c:pt idx="1">
                  <c:v>64.7</c:v>
                </c:pt>
                <c:pt idx="2">
                  <c:v>67.5</c:v>
                </c:pt>
                <c:pt idx="3">
                  <c:v>64</c:v>
                </c:pt>
                <c:pt idx="4">
                  <c:v>75.400000000000006</c:v>
                </c:pt>
                <c:pt idx="5">
                  <c:v>72.400000000000006</c:v>
                </c:pt>
                <c:pt idx="6">
                  <c:v>50.25</c:v>
                </c:pt>
                <c:pt idx="7">
                  <c:v>80.3</c:v>
                </c:pt>
                <c:pt idx="8">
                  <c:v>62.5</c:v>
                </c:pt>
                <c:pt idx="9">
                  <c:v>71.8</c:v>
                </c:pt>
                <c:pt idx="10">
                  <c:v>74.3</c:v>
                </c:pt>
                <c:pt idx="11">
                  <c:v>78</c:v>
                </c:pt>
                <c:pt idx="12">
                  <c:v>69</c:v>
                </c:pt>
                <c:pt idx="13">
                  <c:v>77.400000000000006</c:v>
                </c:pt>
                <c:pt idx="14">
                  <c:v>73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69972432"/>
        <c:axId val="269972824"/>
      </c:barChart>
      <c:catAx>
        <c:axId val="2699724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269972824"/>
        <c:crosses val="autoZero"/>
        <c:auto val="1"/>
        <c:lblAlgn val="ctr"/>
        <c:lblOffset val="100"/>
        <c:noMultiLvlLbl val="0"/>
      </c:catAx>
      <c:valAx>
        <c:axId val="2699728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699724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0209692148026888"/>
          <c:y val="0.7781572063888329"/>
          <c:w val="8.6496719160104985E-2"/>
          <c:h val="0.1329851611179942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11479251058091"/>
          <c:y val="0.12203070596934944"/>
          <c:w val="0.88088520748941912"/>
          <c:h val="0.433050716845878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поступило в вузы, %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1660779656254911E-2"/>
                  <c:y val="-6.82795698924731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9256807875043777E-4"/>
                  <c:y val="6.82795698924731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830389828127452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8.745584742191179E-3"/>
                  <c:y val="-4.55197132616487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4575974570318632E-3"/>
                  <c:y val="-4.55197132616487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9151949140637265E-3"/>
                  <c:y val="-4.55197132616487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477915676954168E-2"/>
                  <c:y val="-4.55197132616487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5.8303898281274521E-3"/>
                  <c:y val="-2.04838709677419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1.09807922598384E-2"/>
                  <c:y val="9.10394265232974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0"/>
                  <c:y val="1.3655913978494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4.3727923710955904E-3"/>
                  <c:y val="1.18816668313259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layout>
                <c:manualLayout>
                  <c:x val="0"/>
                  <c:y val="-9.50533346506078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МБОУ СОШ с. Бутырки</c:v>
                </c:pt>
                <c:pt idx="1">
                  <c:v>МБОУ СОШ с. Б. Самовец</c:v>
                </c:pt>
                <c:pt idx="2">
                  <c:v>МБОУ СОШ с. Казинка</c:v>
                </c:pt>
                <c:pt idx="3">
                  <c:v>МБОУ СОШ д. Кубань</c:v>
                </c:pt>
                <c:pt idx="4">
                  <c:v>МБОУ СОШ с. Плеханово</c:v>
                </c:pt>
                <c:pt idx="5">
                  <c:v>МБОУ СОШ п. свх. Прибытковский</c:v>
                </c:pt>
                <c:pt idx="6">
                  <c:v>МБОУ СОШ с. Сошки</c:v>
                </c:pt>
                <c:pt idx="7">
                  <c:v>МБОУ СОШ с. Фащевка</c:v>
                </c:pt>
                <c:pt idx="8">
                  <c:v>МБОУ СОШ с. Ярлуково</c:v>
                </c:pt>
                <c:pt idx="9">
                  <c:v>МБОУ гимназия № 3</c:v>
                </c:pt>
                <c:pt idx="10">
                  <c:v>МБОУ СОШ № 4</c:v>
                </c:pt>
                <c:pt idx="11">
                  <c:v>МБОУ СОШ № 9</c:v>
                </c:pt>
                <c:pt idx="12">
                  <c:v>МБОУ СОШ № 10</c:v>
                </c:pt>
                <c:pt idx="13">
                  <c:v>МБОУ СОШ № 12</c:v>
                </c:pt>
                <c:pt idx="14">
                  <c:v>ИТОГО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66.599999999999994</c:v>
                </c:pt>
                <c:pt idx="1">
                  <c:v>63.6</c:v>
                </c:pt>
                <c:pt idx="2">
                  <c:v>66.67</c:v>
                </c:pt>
                <c:pt idx="3">
                  <c:v>30</c:v>
                </c:pt>
                <c:pt idx="4">
                  <c:v>42.8</c:v>
                </c:pt>
                <c:pt idx="5">
                  <c:v>80</c:v>
                </c:pt>
                <c:pt idx="6">
                  <c:v>75</c:v>
                </c:pt>
                <c:pt idx="7">
                  <c:v>66.599999999999994</c:v>
                </c:pt>
                <c:pt idx="8">
                  <c:v>50</c:v>
                </c:pt>
                <c:pt idx="9">
                  <c:v>92</c:v>
                </c:pt>
                <c:pt idx="10">
                  <c:v>83.6</c:v>
                </c:pt>
                <c:pt idx="11">
                  <c:v>100</c:v>
                </c:pt>
                <c:pt idx="12">
                  <c:v>81.25</c:v>
                </c:pt>
                <c:pt idx="13">
                  <c:v>95.45</c:v>
                </c:pt>
                <c:pt idx="14">
                  <c:v>80.2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поступило на бюджет, %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8.745584742191179E-3"/>
                  <c:y val="2.27598566308243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7455847421912068E-3"/>
                  <c:y val="-2.27598566308243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4575974570318632E-3"/>
                  <c:y val="2.27580645161290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2879872851593173E-3"/>
                  <c:y val="-6.82795698924731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7.2879872851592644E-3"/>
                  <c:y val="2.27598566308243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4.3727923710955895E-3"/>
                  <c:y val="2.04838709677419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7.2879872851593173E-3"/>
                  <c:y val="2.27598566308243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5.8303898281274521E-3"/>
                  <c:y val="2.27598566308243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1.1660779656254911E-2"/>
                  <c:y val="2.27598566308243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8.745584742191179E-3"/>
                  <c:y val="4.55197132616487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1.311837711328676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1.1660715134903889E-2"/>
                  <c:y val="2.27598566308243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1.4575974570318633E-2"/>
                  <c:y val="4.55197132616487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1.1745773043451946E-2"/>
                  <c:y val="-9.10394265232974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1.0203182199223152E-2"/>
                  <c:y val="-6.82795698924731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5.8303898281274521E-3"/>
                  <c:y val="4.55197132616487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baseline="0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МБОУ СОШ с. Бутырки</c:v>
                </c:pt>
                <c:pt idx="1">
                  <c:v>МБОУ СОШ с. Б. Самовец</c:v>
                </c:pt>
                <c:pt idx="2">
                  <c:v>МБОУ СОШ с. Казинка</c:v>
                </c:pt>
                <c:pt idx="3">
                  <c:v>МБОУ СОШ д. Кубань</c:v>
                </c:pt>
                <c:pt idx="4">
                  <c:v>МБОУ СОШ с. Плеханово</c:v>
                </c:pt>
                <c:pt idx="5">
                  <c:v>МБОУ СОШ п. свх. Прибытковский</c:v>
                </c:pt>
                <c:pt idx="6">
                  <c:v>МБОУ СОШ с. Сошки</c:v>
                </c:pt>
                <c:pt idx="7">
                  <c:v>МБОУ СОШ с. Фащевка</c:v>
                </c:pt>
                <c:pt idx="8">
                  <c:v>МБОУ СОШ с. Ярлуково</c:v>
                </c:pt>
                <c:pt idx="9">
                  <c:v>МБОУ гимназия № 3</c:v>
                </c:pt>
                <c:pt idx="10">
                  <c:v>МБОУ СОШ № 4</c:v>
                </c:pt>
                <c:pt idx="11">
                  <c:v>МБОУ СОШ № 9</c:v>
                </c:pt>
                <c:pt idx="12">
                  <c:v>МБОУ СОШ № 10</c:v>
                </c:pt>
                <c:pt idx="13">
                  <c:v>МБОУ СОШ № 12</c:v>
                </c:pt>
                <c:pt idx="14">
                  <c:v>ИТОГО</c:v>
                </c:pt>
              </c:strCache>
            </c:strRef>
          </c:cat>
          <c:val>
            <c:numRef>
              <c:f>Лист1!$C$2:$C$16</c:f>
              <c:numCache>
                <c:formatCode>General</c:formatCode>
                <c:ptCount val="15"/>
                <c:pt idx="0">
                  <c:v>66.599999999999994</c:v>
                </c:pt>
                <c:pt idx="1">
                  <c:v>18.2</c:v>
                </c:pt>
                <c:pt idx="2">
                  <c:v>55.5</c:v>
                </c:pt>
                <c:pt idx="3">
                  <c:v>20</c:v>
                </c:pt>
                <c:pt idx="4">
                  <c:v>28.6</c:v>
                </c:pt>
                <c:pt idx="5">
                  <c:v>80</c:v>
                </c:pt>
                <c:pt idx="6">
                  <c:v>0</c:v>
                </c:pt>
                <c:pt idx="7">
                  <c:v>66.599999999999994</c:v>
                </c:pt>
                <c:pt idx="8">
                  <c:v>25</c:v>
                </c:pt>
                <c:pt idx="9">
                  <c:v>48.1</c:v>
                </c:pt>
                <c:pt idx="10">
                  <c:v>54</c:v>
                </c:pt>
                <c:pt idx="11">
                  <c:v>84.3</c:v>
                </c:pt>
                <c:pt idx="12">
                  <c:v>68.75</c:v>
                </c:pt>
                <c:pt idx="13">
                  <c:v>81.8</c:v>
                </c:pt>
                <c:pt idx="14">
                  <c:v>57.14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2232056"/>
        <c:axId val="232231664"/>
      </c:barChart>
      <c:catAx>
        <c:axId val="2322320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500" baseline="0"/>
            </a:pPr>
            <a:endParaRPr lang="ru-RU"/>
          </a:p>
        </c:txPr>
        <c:crossAx val="232231664"/>
        <c:crosses val="autoZero"/>
        <c:auto val="1"/>
        <c:lblAlgn val="ctr"/>
        <c:lblOffset val="100"/>
        <c:noMultiLvlLbl val="0"/>
      </c:catAx>
      <c:valAx>
        <c:axId val="2322316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2232056"/>
        <c:crosses val="autoZero"/>
        <c:crossBetween val="between"/>
        <c:majorUnit val="10"/>
        <c:minorUnit val="10"/>
      </c:valAx>
    </c:plotArea>
    <c:legend>
      <c:legendPos val="b"/>
      <c:layout>
        <c:manualLayout>
          <c:xMode val="edge"/>
          <c:yMode val="edge"/>
          <c:x val="0.32947854278817507"/>
          <c:y val="0.91406971326164876"/>
          <c:w val="0.66462943511327055"/>
          <c:h val="6.31704301075268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38289205702647"/>
          <c:y val="0.10212765957446808"/>
          <c:w val="0.84928716904276991"/>
          <c:h val="0.7106382978723404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18-25 лет</c:v>
                </c:pt>
                <c:pt idx="1">
                  <c:v>25-35 лет</c:v>
                </c:pt>
                <c:pt idx="2">
                  <c:v>35-50 лет</c:v>
                </c:pt>
                <c:pt idx="3">
                  <c:v>51-60 лет</c:v>
                </c:pt>
                <c:pt idx="4">
                  <c:v>старше 60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3</c:v>
                </c:pt>
                <c:pt idx="1">
                  <c:v>3</c:v>
                </c:pt>
                <c:pt idx="2">
                  <c:v>14</c:v>
                </c:pt>
                <c:pt idx="3">
                  <c:v>9</c:v>
                </c:pt>
                <c:pt idx="4">
                  <c:v>2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65313264"/>
        <c:axId val="265312480"/>
      </c:lineChart>
      <c:catAx>
        <c:axId val="265313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53124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6531248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Количество человек</a:t>
                </a:r>
              </a:p>
            </c:rich>
          </c:tx>
          <c:layout>
            <c:manualLayout>
              <c:xMode val="edge"/>
              <c:yMode val="edge"/>
              <c:x val="2.2403258655804479E-2"/>
              <c:y val="0.1787234042553191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crossAx val="265313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60562908359859E-2"/>
          <c:y val="3.223952494679209E-3"/>
          <c:w val="0.83109404990403069"/>
          <c:h val="0.6696165191740413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Количество человек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1-5 ЛЕТ</c:v>
                </c:pt>
                <c:pt idx="1">
                  <c:v>5-10 лет</c:v>
                </c:pt>
                <c:pt idx="2">
                  <c:v>10-20 лет</c:v>
                </c:pt>
                <c:pt idx="3">
                  <c:v>20-30 лет</c:v>
                </c:pt>
                <c:pt idx="4">
                  <c:v>более 30 лет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4</c:v>
                </c:pt>
                <c:pt idx="1">
                  <c:v>1</c:v>
                </c:pt>
                <c:pt idx="2">
                  <c:v>8</c:v>
                </c:pt>
                <c:pt idx="3">
                  <c:v>11</c:v>
                </c:pt>
                <c:pt idx="4">
                  <c:v>7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65313656"/>
        <c:axId val="265315224"/>
      </c:lineChart>
      <c:catAx>
        <c:axId val="265313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53152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6531522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Количество человек</a:t>
                </a:r>
              </a:p>
            </c:rich>
          </c:tx>
          <c:layout>
            <c:manualLayout>
              <c:xMode val="edge"/>
              <c:yMode val="edge"/>
              <c:x val="2.1113243761996161E-2"/>
              <c:y val="0.2005899705014749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crossAx val="265313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 dirty="0" smtClean="0"/>
              <a:t>Количество</a:t>
            </a:r>
            <a:r>
              <a:rPr lang="ru-RU" baseline="0" dirty="0" smtClean="0"/>
              <a:t> победителей и призеров муниципального этапа </a:t>
            </a:r>
            <a:r>
              <a:rPr lang="ru-RU" baseline="0" dirty="0" err="1" smtClean="0"/>
              <a:t>ВсОШ</a:t>
            </a:r>
            <a:endParaRPr lang="ru-RU" dirty="0"/>
          </a:p>
        </c:rich>
      </c:tx>
      <c:layout>
        <c:manualLayout>
          <c:xMode val="edge"/>
          <c:yMode val="edge"/>
          <c:x val="3.4002304952239784E-2"/>
          <c:y val="2.4040064249858505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6500801983085446E-2"/>
          <c:y val="3.5776695478951119E-2"/>
          <c:w val="0.93880783999222317"/>
          <c:h val="0.821494563698377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3"/>
              <c:layout>
                <c:manualLayout>
                  <c:x val="1.5455593160108992E-2"/>
                  <c:y val="2.404006424985849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7093423584261584E-2"/>
                      <c:h val="6.7045068074605391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2014-2015</c:v>
                </c:pt>
                <c:pt idx="1">
                  <c:v>2015-2016</c:v>
                </c:pt>
                <c:pt idx="2">
                  <c:v>2016-2017</c:v>
                </c:pt>
                <c:pt idx="3">
                  <c:v>2017-2018</c:v>
                </c:pt>
                <c:pt idx="4">
                  <c:v>2018-2019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15</c:v>
                </c:pt>
                <c:pt idx="1">
                  <c:v>16</c:v>
                </c:pt>
                <c:pt idx="2">
                  <c:v>28</c:v>
                </c:pt>
                <c:pt idx="3">
                  <c:v>40</c:v>
                </c:pt>
                <c:pt idx="4">
                  <c:v>35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2014-2015</c:v>
                </c:pt>
                <c:pt idx="1">
                  <c:v>2015-2016</c:v>
                </c:pt>
                <c:pt idx="2">
                  <c:v>2016-2017</c:v>
                </c:pt>
                <c:pt idx="3">
                  <c:v>2017-2018</c:v>
                </c:pt>
                <c:pt idx="4">
                  <c:v>2018-2019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2014-2015</c:v>
                </c:pt>
                <c:pt idx="1">
                  <c:v>2015-2016</c:v>
                </c:pt>
                <c:pt idx="2">
                  <c:v>2016-2017</c:v>
                </c:pt>
                <c:pt idx="3">
                  <c:v>2017-2018</c:v>
                </c:pt>
                <c:pt idx="4">
                  <c:v>2018-2019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65317184"/>
        <c:axId val="265317576"/>
      </c:barChart>
      <c:catAx>
        <c:axId val="265317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5317576"/>
        <c:crosses val="autoZero"/>
        <c:auto val="1"/>
        <c:lblAlgn val="ctr"/>
        <c:lblOffset val="100"/>
        <c:noMultiLvlLbl val="0"/>
      </c:catAx>
      <c:valAx>
        <c:axId val="265317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5317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971600" y="1052736"/>
            <a:ext cx="7200800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rgbClr val="0070C0"/>
              </a:contourClr>
            </a:sp3d>
          </a:bodyPr>
          <a:lstStyle/>
          <a:p>
            <a:pPr lvl="0"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6600" i="1" dirty="0" smtClean="0">
                <a:ln w="11430"/>
                <a:gradFill>
                  <a:gsLst>
                    <a:gs pos="35000">
                      <a:srgbClr val="0027A2"/>
                    </a:gs>
                    <a:gs pos="50000">
                      <a:srgbClr val="FFC000"/>
                    </a:gs>
                    <a:gs pos="65000">
                      <a:srgbClr val="0027A2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+mj-cs"/>
              </a:rPr>
              <a:t>Качественное образование: от анализа к </a:t>
            </a:r>
            <a:r>
              <a:rPr lang="ru-RU" sz="6600" i="1" dirty="0">
                <a:ln w="11430"/>
                <a:gradFill>
                  <a:gsLst>
                    <a:gs pos="35000">
                      <a:srgbClr val="0027A2"/>
                    </a:gs>
                    <a:gs pos="50000">
                      <a:srgbClr val="FFC000"/>
                    </a:gs>
                    <a:gs pos="65000">
                      <a:srgbClr val="0027A2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+mj-cs"/>
              </a:rPr>
              <a:t>результату</a:t>
            </a:r>
            <a:endParaRPr kumimoji="0" lang="ru-RU" sz="6600" i="1" u="none" strike="noStrike" kern="1200" normalizeH="0" baseline="0" noProof="0" dirty="0" smtClean="0">
              <a:ln w="11430"/>
              <a:gradFill>
                <a:gsLst>
                  <a:gs pos="35000">
                    <a:srgbClr val="0027A2"/>
                  </a:gs>
                  <a:gs pos="50000">
                    <a:srgbClr val="FFC000"/>
                  </a:gs>
                  <a:gs pos="65000">
                    <a:srgbClr val="0027A2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149080"/>
            <a:ext cx="4248472" cy="1656184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Августовский педсовет-2019</a:t>
            </a:r>
          </a:p>
        </p:txBody>
      </p:sp>
    </p:spTree>
    <p:extLst>
      <p:ext uri="{BB962C8B-B14F-4D97-AF65-F5344CB8AC3E}">
        <p14:creationId xmlns:p14="http://schemas.microsoft.com/office/powerpoint/2010/main" val="171927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Средняя школа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8517878"/>
              </p:ext>
            </p:extLst>
          </p:nvPr>
        </p:nvGraphicFramePr>
        <p:xfrm>
          <a:off x="914400" y="2590800"/>
          <a:ext cx="7315200" cy="1265555"/>
        </p:xfrm>
        <a:graphic>
          <a:graphicData uri="http://schemas.openxmlformats.org/drawingml/2006/table">
            <a:tbl>
              <a:tblPr/>
              <a:tblGrid>
                <a:gridCol w="1828800"/>
                <a:gridCol w="1828800"/>
                <a:gridCol w="1828800"/>
                <a:gridCol w="1828800"/>
              </a:tblGrid>
              <a:tr h="622935"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Класс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88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Количество обучающихся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88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Классный руководитель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88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Качество знаний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88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315595"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561975" algn="l"/>
                        </a:tabLst>
                      </a:pPr>
                      <a:r>
                        <a:rPr lang="ru-RU" sz="20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	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88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88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Малахова Т.В.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88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64%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88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15595"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88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88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Папина Г.В.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88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62,5%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88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7509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60" y="476672"/>
            <a:ext cx="889248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Математика – 11 класс</a:t>
            </a:r>
            <a:r>
              <a:rPr lang="ru-RU" b="1" dirty="0">
                <a:solidFill>
                  <a:schemeClr val="tx2"/>
                </a:solidFill>
              </a:rPr>
              <a:t/>
            </a:r>
            <a:br>
              <a:rPr lang="ru-RU" b="1" dirty="0">
                <a:solidFill>
                  <a:schemeClr val="tx2"/>
                </a:solidFill>
              </a:rPr>
            </a:br>
            <a:r>
              <a:rPr lang="ru-RU" b="1" dirty="0">
                <a:solidFill>
                  <a:schemeClr val="tx2"/>
                </a:solidFill>
              </a:rPr>
              <a:t>(средний балл)</a:t>
            </a:r>
            <a:endParaRPr lang="ru-RU" dirty="0">
              <a:solidFill>
                <a:schemeClr val="tx2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16622" y="1700808"/>
          <a:ext cx="9127377" cy="5157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6781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60" y="188640"/>
            <a:ext cx="889248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Русский язык – 11 класс</a:t>
            </a:r>
            <a:r>
              <a:rPr lang="ru-RU" b="1" dirty="0">
                <a:solidFill>
                  <a:schemeClr val="tx2"/>
                </a:solidFill>
              </a:rPr>
              <a:t/>
            </a:r>
            <a:br>
              <a:rPr lang="ru-RU" b="1" dirty="0">
                <a:solidFill>
                  <a:schemeClr val="tx2"/>
                </a:solidFill>
              </a:rPr>
            </a:br>
            <a:r>
              <a:rPr lang="ru-RU" b="1" dirty="0">
                <a:solidFill>
                  <a:schemeClr val="tx2"/>
                </a:solidFill>
              </a:rPr>
              <a:t>(средний балл)</a:t>
            </a:r>
            <a:endParaRPr lang="ru-RU" dirty="0">
              <a:solidFill>
                <a:schemeClr val="tx2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0" y="1556792"/>
          <a:ext cx="9144000" cy="5301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7392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Результаты ЕГЭ-2019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2313600"/>
              </p:ext>
            </p:extLst>
          </p:nvPr>
        </p:nvGraphicFramePr>
        <p:xfrm>
          <a:off x="1295400" y="1417638"/>
          <a:ext cx="7021267" cy="503658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50471"/>
                <a:gridCol w="1850868"/>
                <a:gridCol w="1013832"/>
                <a:gridCol w="1778976"/>
                <a:gridCol w="813560"/>
                <a:gridCol w="813560"/>
              </a:tblGrid>
              <a:tr h="6034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№п/п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ПРЕДМЕТ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КОЛ-ВО СДАВАВШИХ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УСП.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 школе/району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СР.БАЛЛ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 школе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СР.БАЛЛ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 району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94" marR="65594" marT="0" marB="0"/>
                </a:tc>
              </a:tr>
              <a:tr h="3017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94" marR="65594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Русский язык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32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100%/100%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78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73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94" marR="65594" marT="0" marB="0">
                    <a:noFill/>
                  </a:tcPr>
                </a:tc>
              </a:tr>
              <a:tr h="6034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94" marR="65594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Математика баз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100%/100%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4,5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Кач.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90%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</a:rPr>
                        <a:t>Кач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86,75%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94" marR="65594" marT="0" marB="0">
                    <a:noFill/>
                  </a:tcPr>
                </a:tc>
              </a:tr>
              <a:tr h="6034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3.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94" marR="65594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Математика </a:t>
                      </a:r>
                      <a:r>
                        <a:rPr lang="ru-RU" sz="1400" b="1" dirty="0" err="1">
                          <a:effectLst/>
                        </a:rPr>
                        <a:t>проф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100%/100%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64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56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94" marR="65594" marT="0" marB="0">
                    <a:noFill/>
                  </a:tcPr>
                </a:tc>
              </a:tr>
              <a:tr h="2682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4.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94" marR="65594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Химия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100%/95,2%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74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61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94" marR="65594" marT="0" marB="0">
                    <a:noFill/>
                  </a:tcPr>
                </a:tc>
              </a:tr>
              <a:tr h="2682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5.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94" marR="65594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Физика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15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100%/97,3%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58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55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94" marR="65594" marT="0" marB="0">
                    <a:noFill/>
                  </a:tcPr>
                </a:tc>
              </a:tr>
              <a:tr h="2682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6.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94" marR="65594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Ин. яз. (англ)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5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100%/100%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76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68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94" marR="65594" marT="0" marB="0">
                    <a:noFill/>
                  </a:tcPr>
                </a:tc>
              </a:tr>
              <a:tr h="5364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7.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94" marR="65594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Обществознание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12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100%/84,5%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64,75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58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94" marR="65594" marT="0" marB="0">
                    <a:noFill/>
                  </a:tcPr>
                </a:tc>
              </a:tr>
              <a:tr h="2682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94" marR="65594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История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4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100%/91,7%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60,5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58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94" marR="65594" marT="0" marB="0">
                    <a:noFill/>
                  </a:tcPr>
                </a:tc>
              </a:tr>
              <a:tr h="2682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9.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94" marR="65594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Биология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3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100%/93%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63,3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59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94" marR="65594" marT="0" marB="0">
                    <a:noFill/>
                  </a:tcPr>
                </a:tc>
              </a:tr>
              <a:tr h="5364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10.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94" marR="65594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Информатика и ИКТ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94" marR="65594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94" marR="65594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100%/93%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94" marR="65594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65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94" marR="65594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62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94" marR="65594" marT="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4758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Динамика результатов ЕГЭ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0530645"/>
              </p:ext>
            </p:extLst>
          </p:nvPr>
        </p:nvGraphicFramePr>
        <p:xfrm>
          <a:off x="990600" y="1421050"/>
          <a:ext cx="7162800" cy="4663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3859"/>
                <a:gridCol w="1688942"/>
                <a:gridCol w="915034"/>
                <a:gridCol w="1027414"/>
                <a:gridCol w="1027414"/>
                <a:gridCol w="840137"/>
              </a:tblGrid>
              <a:tr h="25997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Предметы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Минимальный балл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Результаты ЕГЭ (средний балл)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99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2016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2017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2018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2019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99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Русский язык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00FF00"/>
                          </a:highlight>
                        </a:rPr>
                        <a:t>73,3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00FF00"/>
                          </a:highlight>
                        </a:rPr>
                        <a:t>78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00FF00"/>
                          </a:highlight>
                        </a:rPr>
                        <a:t>78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199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Математика баз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4,8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4,8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4,86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FFFF00"/>
                          </a:highlight>
                        </a:rPr>
                        <a:t>4,5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199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Математика проф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27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00FF00"/>
                          </a:highlight>
                        </a:rPr>
                        <a:t>58,5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00FF00"/>
                          </a:highlight>
                        </a:rPr>
                        <a:t>61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00FF00"/>
                          </a:highlight>
                        </a:rPr>
                        <a:t>64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99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Химия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82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47,5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FFFF00"/>
                          </a:highlight>
                        </a:rPr>
                        <a:t>84,75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FFFF00"/>
                          </a:highlight>
                        </a:rPr>
                        <a:t>74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99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Физика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highlight>
                            <a:srgbClr val="00FF00"/>
                          </a:highlight>
                        </a:rPr>
                        <a:t>54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00FF00"/>
                          </a:highlight>
                        </a:rPr>
                        <a:t>58,3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99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Ин. яз. (англ)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highlight>
                            <a:srgbClr val="00FF00"/>
                          </a:highlight>
                        </a:rPr>
                        <a:t>60,5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highlight>
                            <a:srgbClr val="00FF00"/>
                          </a:highlight>
                        </a:rPr>
                        <a:t>69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00FF00"/>
                          </a:highlight>
                        </a:rPr>
                        <a:t>68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00FF00"/>
                          </a:highlight>
                        </a:rPr>
                        <a:t>76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199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Обществознание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FFFF00"/>
                          </a:highlight>
                        </a:rPr>
                        <a:t>67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highlight>
                            <a:srgbClr val="00FF00"/>
                          </a:highlight>
                        </a:rPr>
                        <a:t>61,7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highlight>
                            <a:srgbClr val="00FF00"/>
                          </a:highlight>
                        </a:rPr>
                        <a:t>75,3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FFFF00"/>
                          </a:highlight>
                        </a:rPr>
                        <a:t>64,75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99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История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58,5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00FF00"/>
                          </a:highlight>
                        </a:rPr>
                        <a:t>46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highlight>
                            <a:srgbClr val="00FF00"/>
                          </a:highlight>
                        </a:rPr>
                        <a:t>63,75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FFFF00"/>
                          </a:highlight>
                        </a:rPr>
                        <a:t>60,5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99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Биология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FFFF00"/>
                          </a:highlight>
                        </a:rPr>
                        <a:t>65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highlight>
                            <a:srgbClr val="00FF00"/>
                          </a:highlight>
                        </a:rPr>
                        <a:t>77,2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highlight>
                            <a:srgbClr val="FFFF00"/>
                          </a:highlight>
                        </a:rPr>
                        <a:t>63,3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99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Литература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00FF00"/>
                          </a:highlight>
                        </a:rPr>
                        <a:t>62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00FF00"/>
                          </a:highlight>
                        </a:rPr>
                        <a:t>66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00FF00"/>
                          </a:highlight>
                        </a:rPr>
                        <a:t>70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199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Информатика и ИКТ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00FF00"/>
                          </a:highlight>
                        </a:rPr>
                        <a:t>57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00FF00"/>
                          </a:highlight>
                        </a:rPr>
                        <a:t>-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00FF00"/>
                          </a:highlight>
                        </a:rPr>
                        <a:t>66,3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highlight>
                            <a:srgbClr val="FFFF00"/>
                          </a:highlight>
                        </a:rPr>
                        <a:t>65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2145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ЕГЭ медалистов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7392196"/>
              </p:ext>
            </p:extLst>
          </p:nvPr>
        </p:nvGraphicFramePr>
        <p:xfrm>
          <a:off x="685800" y="1600200"/>
          <a:ext cx="7696200" cy="2926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9100"/>
                <a:gridCol w="552450"/>
                <a:gridCol w="630555"/>
                <a:gridCol w="630555"/>
                <a:gridCol w="540385"/>
                <a:gridCol w="540385"/>
                <a:gridCol w="539750"/>
                <a:gridCol w="539750"/>
                <a:gridCol w="585470"/>
                <a:gridCol w="1447800"/>
              </a:tblGrid>
              <a:tr h="0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Ф.И. медалиста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9">
                  <a:txBody>
                    <a:bodyPr/>
                    <a:lstStyle/>
                    <a:p>
                      <a:pPr marR="468630" algn="just">
                        <a:spcAft>
                          <a:spcPts val="0"/>
                        </a:spcAft>
                        <a:tabLst>
                          <a:tab pos="1066800" algn="l"/>
                        </a:tabLst>
                      </a:pPr>
                      <a:r>
                        <a:rPr lang="ru-RU" sz="1600" dirty="0">
                          <a:effectLst/>
                        </a:rPr>
                        <a:t>	Результаты ЕГЭ  медалистов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ря/73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мат баз/5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мат </a:t>
                      </a:r>
                      <a:r>
                        <a:rPr lang="ru-RU" sz="1600" dirty="0" err="1">
                          <a:effectLst/>
                        </a:rPr>
                        <a:t>проф</a:t>
                      </a:r>
                      <a:r>
                        <a:rPr lang="ru-RU" sz="1600" dirty="0">
                          <a:effectLst/>
                        </a:rPr>
                        <a:t>/68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хим</a:t>
                      </a:r>
                      <a:r>
                        <a:rPr lang="ru-RU" sz="1600" dirty="0">
                          <a:effectLst/>
                        </a:rPr>
                        <a:t>/80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общ/72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ист/72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биол/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физ/62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инф/84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Баховаддинов Искандар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72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highlight>
                            <a:srgbClr val="FFFF00"/>
                          </a:highlight>
                        </a:rPr>
                        <a:t>70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Морозова Ева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highlight>
                            <a:srgbClr val="FFFF00"/>
                          </a:highlight>
                        </a:rPr>
                        <a:t>76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highlight>
                            <a:srgbClr val="FFFF00"/>
                          </a:highlight>
                        </a:rPr>
                        <a:t>74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Рузибаева Валерия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87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80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88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Ручкина Юлия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85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84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Точилин Евгений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84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89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82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708842"/>
            <a:ext cx="2443163" cy="183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8595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Результаты ОГЭ-2019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7464488"/>
              </p:ext>
            </p:extLst>
          </p:nvPr>
        </p:nvGraphicFramePr>
        <p:xfrm>
          <a:off x="609599" y="1421050"/>
          <a:ext cx="7924801" cy="41148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52712"/>
                <a:gridCol w="1985871"/>
                <a:gridCol w="772240"/>
                <a:gridCol w="773018"/>
                <a:gridCol w="759006"/>
                <a:gridCol w="772240"/>
                <a:gridCol w="875776"/>
                <a:gridCol w="661698"/>
                <a:gridCol w="772240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№п/п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ПРЕДМЕТ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КОЛ-ВО СДАВАВШИХ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УСП.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по школе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УСП.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по району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Кач.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по школе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Кач. по району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Ср.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балл по школе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Ср. балл по району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1.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Математика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100%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98%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84,7%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45%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3,96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3,49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2.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Русский язык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100%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99,5%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82,6%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62,9%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4,28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3,89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3.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Информатика и ИКТ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100%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99,4%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72,7%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50%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3,96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3,6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4.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Химия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7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100%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100%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FFFF00"/>
                          </a:highlight>
                        </a:rPr>
                        <a:t>71,4%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FFFF00"/>
                          </a:highlight>
                        </a:rPr>
                        <a:t>73,75%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FFFF00"/>
                          </a:highlight>
                        </a:rPr>
                        <a:t>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4,22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30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5.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Физика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100%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94,2%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80%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51,9%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3,59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30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6.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География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100%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98,8%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92,3%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62,2%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4,46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3,82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30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7.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Биология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100%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99,6%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77,8%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52,6%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3,9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3,58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30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8.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Англ.яз.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100%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100%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100%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77,4%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4,26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30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9.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Обществознание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100%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98,8%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91,6%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60,8%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4,04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3,64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62574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Сравнение результатов ГИА-9 с результатами промежуточной аттестации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6696199"/>
              </p:ext>
            </p:extLst>
          </p:nvPr>
        </p:nvGraphicFramePr>
        <p:xfrm>
          <a:off x="1066800" y="1524000"/>
          <a:ext cx="7362190" cy="5047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0536"/>
                <a:gridCol w="997878"/>
                <a:gridCol w="941852"/>
                <a:gridCol w="917624"/>
                <a:gridCol w="801028"/>
                <a:gridCol w="840398"/>
                <a:gridCol w="751815"/>
                <a:gridCol w="751059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Предмет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Кол-во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сдававших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Подтвердили на ГИА-9 оценку, полученную на промежуточной аттестации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Улучшили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результат в ходе ГИА-9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Ухудшили результат в ходе ГИА-9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Русский язык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46 чел.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58,7%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highlight>
                            <a:srgbClr val="FFFF00"/>
                          </a:highlight>
                        </a:rPr>
                        <a:t>17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highlight>
                            <a:srgbClr val="FFFF00"/>
                          </a:highlight>
                        </a:rPr>
                        <a:t>37%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4,3%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Математика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46 чел.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74%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17,3%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8,7%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Биология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 чел.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66,7%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11,1%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highlight>
                            <a:srgbClr val="FFFF00"/>
                          </a:highlight>
                        </a:rPr>
                        <a:t>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highlight>
                            <a:srgbClr val="FFFF00"/>
                          </a:highlight>
                        </a:rPr>
                        <a:t>22,2%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Химия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 чел.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highlight>
                            <a:srgbClr val="00FF00"/>
                          </a:highlight>
                        </a:rPr>
                        <a:t>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highlight>
                            <a:srgbClr val="00FF00"/>
                          </a:highlight>
                        </a:rPr>
                        <a:t>100%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Информатика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33 чел.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67%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15%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18%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География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13 чел.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38,5%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highlight>
                            <a:srgbClr val="FFFF00"/>
                          </a:highlight>
                        </a:rPr>
                        <a:t>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highlight>
                            <a:srgbClr val="FFFF00"/>
                          </a:highlight>
                        </a:rPr>
                        <a:t>46,2%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15,3%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Обществознание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24 чел.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71%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25%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Физика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 чел.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60%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highlight>
                            <a:srgbClr val="FF0000"/>
                          </a:highlight>
                        </a:rPr>
                        <a:t>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highlight>
                            <a:srgbClr val="FF0000"/>
                          </a:highlight>
                        </a:rPr>
                        <a:t>40%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Иностр. яз. (англ,)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 чел.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highlight>
                            <a:srgbClr val="00FF00"/>
                          </a:highlight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highlight>
                            <a:srgbClr val="00FF00"/>
                          </a:highlight>
                        </a:rPr>
                        <a:t>100%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47615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814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Трудоустройство выпускников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8016" y="1307814"/>
            <a:ext cx="8382000" cy="3429000"/>
          </a:xfrm>
        </p:spPr>
        <p:txBody>
          <a:bodyPr/>
          <a:lstStyle/>
          <a:p>
            <a:r>
              <a:rPr lang="ru-RU" dirty="0" smtClean="0"/>
              <a:t>11 класс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534921"/>
              </p:ext>
            </p:extLst>
          </p:nvPr>
        </p:nvGraphicFramePr>
        <p:xfrm>
          <a:off x="343467" y="2030063"/>
          <a:ext cx="8486636" cy="97840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160203"/>
                <a:gridCol w="970078"/>
                <a:gridCol w="970078"/>
                <a:gridCol w="970078"/>
                <a:gridCol w="970078"/>
                <a:gridCol w="1069120"/>
                <a:gridCol w="1337063"/>
                <a:gridCol w="1039938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Всего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</a:rPr>
                        <a:t>вып</a:t>
                      </a:r>
                      <a:r>
                        <a:rPr lang="ru-RU" sz="2000" dirty="0">
                          <a:effectLst/>
                        </a:rPr>
                        <a:t>-ков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ВУЗы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</a:rPr>
                        <a:t>ССУЗы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ПУ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Работают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РА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бюджет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коммерч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бюджет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коммерч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27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09600" y="3600001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9 класс </a:t>
            </a:r>
            <a:endParaRPr lang="ru-RU" sz="32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484177"/>
              </p:ext>
            </p:extLst>
          </p:nvPr>
        </p:nvGraphicFramePr>
        <p:xfrm>
          <a:off x="343467" y="4185154"/>
          <a:ext cx="7555176" cy="16306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94911"/>
                <a:gridCol w="842793"/>
                <a:gridCol w="842793"/>
                <a:gridCol w="832806"/>
                <a:gridCol w="994911"/>
                <a:gridCol w="802843"/>
                <a:gridCol w="1107846"/>
                <a:gridCol w="1136273"/>
              </a:tblGrid>
              <a:tr h="0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Всего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вып</a:t>
                      </a:r>
                      <a:r>
                        <a:rPr lang="ru-RU" sz="1800" dirty="0">
                          <a:effectLst/>
                        </a:rPr>
                        <a:t>-ков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ССУЗы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ПУ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 класс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Работают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Не работают, не учатся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ФИО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причина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Своя школа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Другие ОУ района и обл.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бюджет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коммерч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80978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3"/>
          <p:cNvGrpSpPr/>
          <p:nvPr/>
        </p:nvGrpSpPr>
        <p:grpSpPr>
          <a:xfrm>
            <a:off x="1187624" y="2492896"/>
            <a:ext cx="6624736" cy="3076804"/>
            <a:chOff x="1115616" y="2132856"/>
            <a:chExt cx="7165477" cy="3355061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115616" y="2132856"/>
              <a:ext cx="7165477" cy="110126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4BACC6">
                    <a:lumMod val="75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361672" y="5085184"/>
              <a:ext cx="4910120" cy="4027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636" y="404664"/>
            <a:ext cx="6552728" cy="129614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Поступление выпускников 11-х классов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638956554"/>
              </p:ext>
            </p:extLst>
          </p:nvPr>
        </p:nvGraphicFramePr>
        <p:xfrm>
          <a:off x="0" y="1371600"/>
          <a:ext cx="8610600" cy="5291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828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81000" y="838200"/>
            <a:ext cx="8352928" cy="5256584"/>
          </a:xfrm>
        </p:spPr>
        <p:txBody>
          <a:bodyPr/>
          <a:lstStyle/>
          <a:p>
            <a:pPr marL="0" indent="0" algn="r">
              <a:buNone/>
            </a:pPr>
            <a:r>
              <a:rPr lang="ru-RU" dirty="0" smtClean="0"/>
              <a:t>Если мы сегодня будем учить детей так же, как вчера, мы украдём у них  завтра.</a:t>
            </a:r>
          </a:p>
          <a:p>
            <a:pPr marL="0" indent="0" algn="r">
              <a:buNone/>
            </a:pPr>
            <a:r>
              <a:rPr lang="ru-RU" dirty="0"/>
              <a:t>Джон </a:t>
            </a:r>
            <a:r>
              <a:rPr lang="ru-RU" dirty="0" err="1" smtClean="0"/>
              <a:t>Дьюи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133600"/>
            <a:ext cx="2554617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47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Районный семинар учителей биологии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17638"/>
            <a:ext cx="5014447" cy="376083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600" y="3352800"/>
            <a:ext cx="4165600" cy="31242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2400" y="5334000"/>
            <a:ext cx="4572000" cy="12346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 декабря в школе прошел районный семинар учителей биологии на тему: «Применение </a:t>
            </a:r>
            <a:r>
              <a:rPr lang="ru-RU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здоровьесберегающих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технологий как условие реализации личностно-ориентированного подхода к обучению при введении ФГОС».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2235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Распределение педагогов по возрасту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1383787"/>
              </p:ext>
            </p:extLst>
          </p:nvPr>
        </p:nvGraphicFramePr>
        <p:xfrm>
          <a:off x="1357808" y="1600200"/>
          <a:ext cx="6428383" cy="3535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76400" y="5318125"/>
            <a:ext cx="6248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Средний возраст педагогических работников – 45,5 года</a:t>
            </a:r>
            <a:r>
              <a:rPr lang="ru-RU" sz="2400" dirty="0" smtClean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15611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Распределение педагогов по стажу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6705145"/>
              </p:ext>
            </p:extLst>
          </p:nvPr>
        </p:nvGraphicFramePr>
        <p:xfrm>
          <a:off x="1219200" y="1524000"/>
          <a:ext cx="7162800" cy="3939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71600" y="5562600"/>
            <a:ext cx="6019800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93121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Недели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педмастерства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34" y="1350184"/>
            <a:ext cx="4441589" cy="3331192"/>
          </a:xfrm>
        </p:spPr>
      </p:pic>
      <p:pic>
        <p:nvPicPr>
          <p:cNvPr id="5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426" y="3505200"/>
            <a:ext cx="3894138" cy="291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83403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Недели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педмастерства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84148"/>
            <a:ext cx="4693708" cy="3520281"/>
          </a:xfrm>
        </p:spPr>
      </p:pic>
      <p:pic>
        <p:nvPicPr>
          <p:cNvPr id="5" name="Рисунок 4" descr="C:\Users\1\AppData\Local\Microsoft\Windows\Temporary Internet Files\Content.Word\IMG_200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46343" y="2155190"/>
            <a:ext cx="3830320" cy="287274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5904073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971550" y="260350"/>
            <a:ext cx="74168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Урок английского языка в 6А классе</a:t>
            </a:r>
          </a:p>
        </p:txBody>
      </p:sp>
      <p:pic>
        <p:nvPicPr>
          <p:cNvPr id="9219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765425"/>
            <a:ext cx="4159250" cy="314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981075"/>
            <a:ext cx="4476750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1618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333375"/>
            <a:ext cx="4475163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2406273"/>
            <a:ext cx="4379913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860800"/>
            <a:ext cx="3335337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1"/>
          <p:cNvSpPr txBox="1">
            <a:spLocks noChangeArrowheads="1"/>
          </p:cNvSpPr>
          <p:nvPr/>
        </p:nvSpPr>
        <p:spPr bwMode="auto">
          <a:xfrm>
            <a:off x="4860925" y="769660"/>
            <a:ext cx="423862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400" b="1" dirty="0" smtClean="0"/>
              <a:t>Урок истории в 5 А классе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 dirty="0" smtClean="0"/>
              <a:t>Каждая </a:t>
            </a:r>
            <a:r>
              <a:rPr lang="ru-RU" altLang="ru-RU" sz="2400" dirty="0"/>
              <a:t>минута урока «работала» на результат</a:t>
            </a:r>
          </a:p>
        </p:txBody>
      </p:sp>
    </p:spTree>
    <p:extLst>
      <p:ext uri="{BB962C8B-B14F-4D97-AF65-F5344CB8AC3E}">
        <p14:creationId xmlns:p14="http://schemas.microsoft.com/office/powerpoint/2010/main" val="336621909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941763"/>
            <a:ext cx="4314825" cy="242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685800"/>
            <a:ext cx="4999038" cy="3747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Box 2"/>
          <p:cNvSpPr txBox="1">
            <a:spLocks noChangeArrowheads="1"/>
          </p:cNvSpPr>
          <p:nvPr/>
        </p:nvSpPr>
        <p:spPr bwMode="auto">
          <a:xfrm>
            <a:off x="2268538" y="130175"/>
            <a:ext cx="6191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400" b="1"/>
              <a:t>Урок русского языка в 8Б классе</a:t>
            </a:r>
          </a:p>
        </p:txBody>
      </p:sp>
      <p:sp>
        <p:nvSpPr>
          <p:cNvPr id="13317" name="TextBox 3"/>
          <p:cNvSpPr txBox="1">
            <a:spLocks noChangeArrowheads="1"/>
          </p:cNvSpPr>
          <p:nvPr/>
        </p:nvSpPr>
        <p:spPr bwMode="auto">
          <a:xfrm>
            <a:off x="611188" y="2420938"/>
            <a:ext cx="30607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400"/>
              <a:t>Сегодня будем… играть в футбол</a:t>
            </a:r>
          </a:p>
        </p:txBody>
      </p:sp>
      <p:pic>
        <p:nvPicPr>
          <p:cNvPr id="13318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3" y="901700"/>
            <a:ext cx="127317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07885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7866" y="199807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Наши педсоветы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71409"/>
            <a:ext cx="5018617" cy="3763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19700"/>
            <a:ext cx="4095466" cy="30716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638800" y="16764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Ноябрьский педсовет на тему: «Психологический комфорт на </a:t>
            </a:r>
            <a:endParaRPr lang="ru-RU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уроке 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 условие </a:t>
            </a: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развития</a:t>
            </a:r>
          </a:p>
          <a:p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личности </a:t>
            </a: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ребенка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7666972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15240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Наши педсоветы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990600"/>
            <a:ext cx="6034617" cy="4525963"/>
          </a:xfrm>
        </p:spPr>
      </p:pic>
      <p:sp>
        <p:nvSpPr>
          <p:cNvPr id="5" name="Прямоугольник 4"/>
          <p:cNvSpPr/>
          <p:nvPr/>
        </p:nvSpPr>
        <p:spPr>
          <a:xfrm>
            <a:off x="2590800" y="552661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Мартовский  педсовет  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тему «Пути развития самостоятельности обучающихся на уроках и во внеурочной деятельности» </a:t>
            </a:r>
            <a:endParaRPr lang="ru-RU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(идет работа в парах)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1284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476672"/>
            <a:ext cx="8064896" cy="7200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 педсовета:</a:t>
            </a:r>
            <a:endParaRPr lang="ru-RU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39552" y="1268760"/>
            <a:ext cx="8064896" cy="5112568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ru-RU" dirty="0"/>
              <a:t>подведение итогов работы ОУ за </a:t>
            </a:r>
            <a:r>
              <a:rPr lang="ru-RU" dirty="0" smtClean="0"/>
              <a:t>2018-2019 </a:t>
            </a:r>
            <a:r>
              <a:rPr lang="ru-RU" dirty="0"/>
              <a:t>учебный год</a:t>
            </a:r>
          </a:p>
          <a:p>
            <a:pPr>
              <a:defRPr/>
            </a:pPr>
            <a:endParaRPr lang="ru-RU" dirty="0"/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ru-RU" dirty="0"/>
              <a:t>в</a:t>
            </a:r>
            <a:r>
              <a:rPr lang="ru-RU" dirty="0" smtClean="0"/>
              <a:t>ыявление проблем в работе коллектива в условиях реализации ФГОС</a:t>
            </a:r>
            <a:endParaRPr lang="ru-RU" dirty="0"/>
          </a:p>
          <a:p>
            <a:pPr>
              <a:defRPr/>
            </a:pPr>
            <a:endParaRPr lang="ru-RU" dirty="0"/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ru-RU" dirty="0"/>
              <a:t>п</a:t>
            </a:r>
            <a:r>
              <a:rPr lang="ru-RU" dirty="0" smtClean="0"/>
              <a:t>ринятие задач и согласование действий на 2019-2020 учебный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702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299" y="152400"/>
            <a:ext cx="8229600" cy="1143000"/>
          </a:xfrm>
        </p:spPr>
        <p:txBody>
          <a:bodyPr/>
          <a:lstStyle/>
          <a:p>
            <a:r>
              <a:rPr lang="ru-RU" dirty="0" smtClean="0"/>
              <a:t>Работа с одаренными детьми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9904674"/>
              </p:ext>
            </p:extLst>
          </p:nvPr>
        </p:nvGraphicFramePr>
        <p:xfrm>
          <a:off x="478809" y="1321558"/>
          <a:ext cx="8217090" cy="4754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773081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Сотрудничество с Центром «Стратегия»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140" y="1676400"/>
            <a:ext cx="2180230" cy="1416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7200" y="1676400"/>
            <a:ext cx="6400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9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учащихся успешно прошли заочное 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обучение 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по программам олимпиадной подготовки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4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учащихся прошли конкурсный отбор и приняли участие в выездных профильных сменах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III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место в командной областной открытой олимпиаде по русскому языку «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Грамматикон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»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6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победителей и призеров 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областной открытой олимпиады по русскому языку «Грамотей»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для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учащихся 3-6 классов</a:t>
            </a:r>
          </a:p>
        </p:txBody>
      </p:sp>
    </p:spTree>
    <p:extLst>
      <p:ext uri="{BB962C8B-B14F-4D97-AF65-F5344CB8AC3E}">
        <p14:creationId xmlns:p14="http://schemas.microsoft.com/office/powerpoint/2010/main" val="27074111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96944" cy="7200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одаренными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детьми</a:t>
            </a:r>
            <a:endParaRPr lang="ru-RU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19200"/>
            <a:ext cx="6371166" cy="4778375"/>
          </a:xfrm>
        </p:spPr>
      </p:pic>
      <p:sp>
        <p:nvSpPr>
          <p:cNvPr id="3" name="TextBox 2"/>
          <p:cNvSpPr txBox="1"/>
          <p:nvPr/>
        </p:nvSpPr>
        <p:spPr>
          <a:xfrm>
            <a:off x="2156883" y="5997575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Команда «Звёздочки» – призёр </a:t>
            </a:r>
          </a:p>
          <a:p>
            <a:r>
              <a:rPr lang="ru-RU" sz="2000" b="1" dirty="0" smtClean="0"/>
              <a:t>областной олимпиады «</a:t>
            </a:r>
            <a:r>
              <a:rPr lang="ru-RU" sz="2000" b="1" dirty="0" err="1" smtClean="0"/>
              <a:t>Грамматикон</a:t>
            </a:r>
            <a:r>
              <a:rPr lang="ru-RU" sz="2000" b="1" dirty="0" smtClean="0"/>
              <a:t>»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29635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96944" cy="7200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9432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обучения в Стратегии</a:t>
            </a:r>
            <a:endParaRPr lang="ru-RU" dirty="0">
              <a:solidFill>
                <a:srgbClr val="9432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781" y="1143000"/>
            <a:ext cx="6457950" cy="3632597"/>
          </a:xfrm>
        </p:spPr>
      </p:pic>
      <p:sp>
        <p:nvSpPr>
          <p:cNvPr id="3" name="TextBox 2"/>
          <p:cNvSpPr txBox="1"/>
          <p:nvPr/>
        </p:nvSpPr>
        <p:spPr>
          <a:xfrm>
            <a:off x="1497841" y="4918177"/>
            <a:ext cx="662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31 мая 2019 г. состоялось церемония награждения лучших обучающихся Центра «Стратегия», которая проходила в технопарке «</a:t>
            </a:r>
            <a:r>
              <a:rPr lang="ru-RU" sz="1200" b="1" dirty="0" err="1"/>
              <a:t>Кванториум</a:t>
            </a:r>
            <a:r>
              <a:rPr lang="ru-RU" sz="1200" b="1" dirty="0"/>
              <a:t>»</a:t>
            </a:r>
            <a:r>
              <a:rPr lang="ru-RU" sz="1200" dirty="0"/>
              <a:t>.</a:t>
            </a:r>
          </a:p>
          <a:p>
            <a:r>
              <a:rPr lang="ru-RU" sz="1200" dirty="0"/>
              <a:t>   9 обучающихся нашей школы целый год обучались в «Стратегии» по программам заочной подготовки, и  </a:t>
            </a:r>
            <a:r>
              <a:rPr lang="ru-RU" sz="1200" b="1" dirty="0"/>
              <a:t>5 человек</a:t>
            </a:r>
            <a:r>
              <a:rPr lang="ru-RU" sz="1200" dirty="0"/>
              <a:t> по итогам обучения показали  </a:t>
            </a:r>
            <a:r>
              <a:rPr lang="ru-RU" sz="1200" b="1" dirty="0"/>
              <a:t>самый высокий рейтинг в группах обучения</a:t>
            </a:r>
            <a:r>
              <a:rPr lang="ru-RU" sz="1200" dirty="0"/>
              <a:t> и стали лучшими в области: </a:t>
            </a:r>
            <a:r>
              <a:rPr lang="ru-RU" sz="1200" b="1" dirty="0"/>
              <a:t>Трофимова Татьяна</a:t>
            </a:r>
            <a:r>
              <a:rPr lang="ru-RU" sz="1200" dirty="0"/>
              <a:t>, 9Б класс, </a:t>
            </a:r>
            <a:r>
              <a:rPr lang="ru-RU" sz="1200" b="1" dirty="0"/>
              <a:t>математика (учитель Малахова Т.В.), Сидоров Максим,</a:t>
            </a:r>
            <a:r>
              <a:rPr lang="ru-RU" sz="1200" dirty="0"/>
              <a:t> 8А класс, </a:t>
            </a:r>
            <a:r>
              <a:rPr lang="ru-RU" sz="1200" b="1" dirty="0"/>
              <a:t>география (учитель </a:t>
            </a:r>
            <a:r>
              <a:rPr lang="ru-RU" sz="1200" b="1" dirty="0" err="1"/>
              <a:t>Чекулдаева</a:t>
            </a:r>
            <a:r>
              <a:rPr lang="ru-RU" sz="1200" b="1" dirty="0"/>
              <a:t> И.В.),  </a:t>
            </a:r>
            <a:r>
              <a:rPr lang="ru-RU" sz="1200" b="1" dirty="0" err="1"/>
              <a:t>Дятчина</a:t>
            </a:r>
            <a:r>
              <a:rPr lang="ru-RU" sz="1200" b="1" dirty="0"/>
              <a:t> Полина,</a:t>
            </a:r>
            <a:r>
              <a:rPr lang="ru-RU" sz="1200" dirty="0"/>
              <a:t> 8Б класс, </a:t>
            </a:r>
            <a:r>
              <a:rPr lang="ru-RU" sz="1200" b="1" dirty="0"/>
              <a:t>русский язык (учитель Кобзева М.Н.),</a:t>
            </a:r>
            <a:r>
              <a:rPr lang="ru-RU" sz="1200" dirty="0"/>
              <a:t> </a:t>
            </a:r>
            <a:r>
              <a:rPr lang="ru-RU" sz="1200" b="1" dirty="0" err="1"/>
              <a:t>Рудкина</a:t>
            </a:r>
            <a:r>
              <a:rPr lang="ru-RU" sz="1200" b="1" dirty="0"/>
              <a:t> Ирина,</a:t>
            </a:r>
            <a:r>
              <a:rPr lang="ru-RU" sz="1200" dirty="0"/>
              <a:t> 8А класс, </a:t>
            </a:r>
            <a:r>
              <a:rPr lang="ru-RU" sz="1200" b="1" dirty="0"/>
              <a:t>биология, (учитель Белоусова Е.В.), </a:t>
            </a:r>
            <a:r>
              <a:rPr lang="ru-RU" sz="1200" b="1" dirty="0" err="1"/>
              <a:t>Сундеева</a:t>
            </a:r>
            <a:r>
              <a:rPr lang="ru-RU" sz="1200" b="1" dirty="0"/>
              <a:t> Елизавета,</a:t>
            </a:r>
            <a:r>
              <a:rPr lang="ru-RU" sz="1200" dirty="0"/>
              <a:t> 7А класс, </a:t>
            </a:r>
            <a:r>
              <a:rPr lang="ru-RU" sz="1200" b="1" dirty="0"/>
              <a:t>биология, (учитель Белоусова Е.В.).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34891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ru-RU" dirty="0" smtClean="0"/>
              <a:t>Стратегические ориентиры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712968" cy="5544616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	- внедрение </a:t>
            </a:r>
            <a:r>
              <a:rPr lang="ru-RU" dirty="0"/>
              <a:t>новых методов обучения и воспитания, образовательных технологий, обеспечивающих освоение обучающимися базовых навыков и умений, повышение их мотивации к обучению и вовлеченности в образовательный процесс, а также обновление содержания и совершенствование методов обучения предметной области «Технология</a:t>
            </a:r>
            <a:r>
              <a:rPr lang="ru-RU" dirty="0" smtClean="0"/>
              <a:t>»;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	</a:t>
            </a:r>
            <a:r>
              <a:rPr lang="ru-RU" dirty="0" smtClean="0"/>
              <a:t>- создание </a:t>
            </a:r>
            <a:r>
              <a:rPr lang="ru-RU" dirty="0"/>
              <a:t>современной и безопасной цифровой образовательной среды, обеспечивающей высокое качество и доступность образования всех видов и уровней;</a:t>
            </a:r>
          </a:p>
          <a:p>
            <a:pPr marL="0" indent="0" algn="just">
              <a:buNone/>
            </a:pPr>
            <a:r>
              <a:rPr lang="ru-RU" dirty="0"/>
              <a:t>	</a:t>
            </a:r>
            <a:r>
              <a:rPr lang="ru-RU" dirty="0" smtClean="0"/>
              <a:t>- обновление </a:t>
            </a:r>
            <a:r>
              <a:rPr lang="ru-RU" dirty="0"/>
              <a:t>материально-технической базы образовательных организаций;</a:t>
            </a:r>
          </a:p>
          <a:p>
            <a:pPr marL="0" indent="0" algn="just">
              <a:buNone/>
            </a:pPr>
            <a:r>
              <a:rPr lang="ru-RU" dirty="0"/>
              <a:t>	</a:t>
            </a:r>
            <a:r>
              <a:rPr lang="ru-RU" dirty="0" smtClean="0"/>
              <a:t>- формирование </a:t>
            </a:r>
            <a:r>
              <a:rPr lang="ru-RU" dirty="0"/>
              <a:t>эффективной системы выявления, поддержки и развития способностей и талантов у детей и молодежи, основанной на принципах справедливости, всеобщности и направленной на самоопределение и профессиональную ориентацию всех обучающихся;</a:t>
            </a:r>
          </a:p>
          <a:p>
            <a:pPr marL="0" indent="0" algn="just">
              <a:buNone/>
            </a:pPr>
            <a:r>
              <a:rPr lang="ru-RU" dirty="0"/>
              <a:t>	</a:t>
            </a:r>
            <a:r>
              <a:rPr lang="ru-RU" dirty="0" smtClean="0"/>
              <a:t>- создание </a:t>
            </a:r>
            <a:r>
              <a:rPr lang="ru-RU" dirty="0"/>
              <a:t>условий для раннего развития детей в возрасте до трех лет, реализация программы психолого-педагогической, методической и консультативной помощи родителям детей, получающих дошкольное образование в семье, повышения психолого-педагогической компетентности родителей обучающихся;</a:t>
            </a:r>
          </a:p>
          <a:p>
            <a:pPr marL="0" indent="0" algn="just">
              <a:buNone/>
            </a:pPr>
            <a:r>
              <a:rPr lang="ru-RU" dirty="0"/>
              <a:t>	</a:t>
            </a:r>
            <a:r>
              <a:rPr lang="ru-RU" dirty="0" smtClean="0"/>
              <a:t>- создание </a:t>
            </a:r>
            <a:r>
              <a:rPr lang="ru-RU" dirty="0"/>
              <a:t>условий для профессионального роста педагогических работников;</a:t>
            </a:r>
          </a:p>
          <a:p>
            <a:pPr marL="0" indent="0" algn="just">
              <a:buNone/>
            </a:pPr>
            <a:r>
              <a:rPr lang="ru-RU" dirty="0"/>
              <a:t>	</a:t>
            </a:r>
            <a:r>
              <a:rPr lang="ru-RU" dirty="0" smtClean="0"/>
              <a:t>- создание </a:t>
            </a:r>
            <a:r>
              <a:rPr lang="ru-RU" dirty="0"/>
              <a:t>условий для развития наставничества, поддержки общественных инициатив и проектов, в том числе в сфере добровольчества (</a:t>
            </a:r>
            <a:r>
              <a:rPr lang="ru-RU" dirty="0" err="1"/>
              <a:t>волонтерства</a:t>
            </a:r>
            <a:r>
              <a:rPr lang="ru-RU" dirty="0" smtClean="0"/>
              <a:t>).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547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494869"/>
            <a:ext cx="8496944" cy="7200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образования на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2019-2020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учебный год</a:t>
            </a:r>
            <a:endParaRPr lang="ru-RU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81000" y="1371600"/>
            <a:ext cx="8496944" cy="5400600"/>
          </a:xfrm>
        </p:spPr>
        <p:txBody>
          <a:bodyPr>
            <a:normAutofit/>
          </a:bodyPr>
          <a:lstStyle/>
          <a:p>
            <a:r>
              <a:rPr lang="ru-RU" dirty="0"/>
              <a:t>- </a:t>
            </a:r>
            <a:r>
              <a:rPr lang="ru-RU" sz="2000" dirty="0"/>
              <a:t>повышение результатов </a:t>
            </a:r>
            <a:r>
              <a:rPr lang="ru-RU" sz="2000" dirty="0" err="1"/>
              <a:t>обученности</a:t>
            </a:r>
            <a:r>
              <a:rPr lang="ru-RU" sz="2000" dirty="0"/>
              <a:t> (100%-</a:t>
            </a:r>
            <a:r>
              <a:rPr lang="ru-RU" sz="2000" dirty="0" err="1"/>
              <a:t>ная</a:t>
            </a:r>
            <a:r>
              <a:rPr lang="ru-RU" sz="2000" dirty="0"/>
              <a:t> успеваемость, повышение качества знаний, увеличение числа выпускников 9-ых классов, получающих аттестаты особого образца); </a:t>
            </a:r>
          </a:p>
          <a:p>
            <a:r>
              <a:rPr lang="ru-RU" sz="2000" dirty="0"/>
              <a:t>- активизацию участия в творческих </a:t>
            </a:r>
            <a:r>
              <a:rPr lang="ru-RU" sz="2000" dirty="0" smtClean="0"/>
              <a:t>конкурсах, общественно-значимых социальных  </a:t>
            </a:r>
            <a:r>
              <a:rPr lang="ru-RU" sz="2000" dirty="0"/>
              <a:t>учащихся и педагогов школы;</a:t>
            </a:r>
          </a:p>
          <a:p>
            <a:r>
              <a:rPr lang="ru-RU" sz="2000" dirty="0"/>
              <a:t>- активизацию внеклассной работы по предметам;</a:t>
            </a:r>
          </a:p>
          <a:p>
            <a:r>
              <a:rPr lang="ru-RU" sz="2000" dirty="0"/>
              <a:t>- активизацию распространения передового педагогического опыта на уровне района и региона;  </a:t>
            </a:r>
          </a:p>
          <a:p>
            <a:r>
              <a:rPr lang="ru-RU" sz="2000" dirty="0"/>
              <a:t>- совершенствование работы по внедрению  ФГОС НОО и ООО;</a:t>
            </a:r>
          </a:p>
          <a:p>
            <a:r>
              <a:rPr lang="ru-RU" sz="2000" dirty="0"/>
              <a:t>- внедрение в образовательный процесс ФГОС СОО;</a:t>
            </a:r>
          </a:p>
          <a:p>
            <a:r>
              <a:rPr lang="ru-RU" sz="2000" dirty="0"/>
              <a:t>- совершенствование работы с одаренными учащимися </a:t>
            </a:r>
            <a:endParaRPr lang="ru-RU" sz="2000" dirty="0" smtClean="0"/>
          </a:p>
          <a:p>
            <a:r>
              <a:rPr lang="ru-RU" sz="2000" dirty="0" smtClean="0"/>
              <a:t>- создание </a:t>
            </a:r>
            <a:r>
              <a:rPr lang="ru-RU" sz="2000" dirty="0" err="1" smtClean="0"/>
              <a:t>безбарьерной</a:t>
            </a:r>
            <a:r>
              <a:rPr lang="ru-RU" sz="2000" dirty="0" smtClean="0"/>
              <a:t> среды;</a:t>
            </a:r>
          </a:p>
          <a:p>
            <a:r>
              <a:rPr lang="ru-RU" sz="2000" dirty="0"/>
              <a:t>расширение информационно-образовательной среды школы.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0617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Спасибо всем за работу и с началом нового учебного года!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752600"/>
            <a:ext cx="6336348" cy="4525963"/>
          </a:xfrm>
        </p:spPr>
      </p:pic>
    </p:spTree>
    <p:extLst>
      <p:ext uri="{BB962C8B-B14F-4D97-AF65-F5344CB8AC3E}">
        <p14:creationId xmlns:p14="http://schemas.microsoft.com/office/powerpoint/2010/main" val="477151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96944" cy="7200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Методическая тема школы</a:t>
            </a:r>
            <a:endParaRPr lang="ru-RU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54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altLang="ru-RU" sz="4000" dirty="0">
                <a:solidFill>
                  <a:schemeClr val="tx2">
                    <a:lumMod val="75000"/>
                  </a:schemeClr>
                </a:solidFill>
              </a:rPr>
              <a:t>«Формирование гармоничной, всесторонне развитой личности, способной к творчеству, этнокультурному и гражданскому самоопределению в условиях введения ФГОС»</a:t>
            </a:r>
          </a:p>
          <a:p>
            <a:pPr marL="0" indent="0" algn="ctr">
              <a:buNone/>
            </a:pP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22169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96944" cy="7200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Качество знаний по МО</a:t>
            </a:r>
            <a:endParaRPr lang="ru-RU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242274"/>
              </p:ext>
            </p:extLst>
          </p:nvPr>
        </p:nvGraphicFramePr>
        <p:xfrm>
          <a:off x="914400" y="1371600"/>
          <a:ext cx="7677150" cy="4924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5049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Качество знаний и успеваемость по школе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2300462"/>
              </p:ext>
            </p:extLst>
          </p:nvPr>
        </p:nvGraphicFramePr>
        <p:xfrm>
          <a:off x="457200" y="15240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61525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Стабильно высокое число хорошистов и отличников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3493010"/>
              </p:ext>
            </p:extLst>
          </p:nvPr>
        </p:nvGraphicFramePr>
        <p:xfrm>
          <a:off x="1066800" y="1219200"/>
          <a:ext cx="6210935" cy="2641473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683629"/>
                <a:gridCol w="3527306"/>
              </a:tblGrid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cap="all" dirty="0">
                          <a:effectLst/>
                        </a:rPr>
                        <a:t>учебный год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cap="all">
                          <a:effectLst/>
                        </a:rPr>
                        <a:t>учатся на «4» и «5»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2008-2009 учебный год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158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2009-2010 учебный год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162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2013-2014 учебный год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214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2014-2015 учебный год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228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2015-2016 учебный год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230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2016-2017 учебный год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275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2017-2018 учебный год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275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2018-2019 учебный год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273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022159"/>
              </p:ext>
            </p:extLst>
          </p:nvPr>
        </p:nvGraphicFramePr>
        <p:xfrm>
          <a:off x="1752600" y="4881349"/>
          <a:ext cx="6324600" cy="114141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814705"/>
                <a:gridCol w="547370"/>
                <a:gridCol w="645160"/>
                <a:gridCol w="645160"/>
                <a:gridCol w="645160"/>
                <a:gridCol w="588645"/>
                <a:gridCol w="533400"/>
                <a:gridCol w="609600"/>
                <a:gridCol w="609600"/>
                <a:gridCol w="685800"/>
              </a:tblGrid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cap="all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cap="all">
                          <a:effectLst/>
                        </a:rPr>
                        <a:t>2009-2010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cap="all" dirty="0">
                          <a:effectLst/>
                        </a:rPr>
                        <a:t>2011-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cap="all" dirty="0">
                          <a:effectLst/>
                        </a:rPr>
                        <a:t>2012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cap="all" dirty="0">
                          <a:effectLst/>
                        </a:rPr>
                        <a:t>2012-2013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cap="all">
                          <a:effectLst/>
                        </a:rPr>
                        <a:t>2013-2014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cap="all">
                          <a:effectLst/>
                        </a:rPr>
                        <a:t>2014-2015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cap="all">
                          <a:effectLst/>
                        </a:rPr>
                        <a:t>2015-2016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cap="all">
                          <a:effectLst/>
                        </a:rPr>
                        <a:t>2016-2017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cap="all">
                          <a:effectLst/>
                        </a:rPr>
                        <a:t>2017-2018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cap="all" dirty="0">
                          <a:effectLst/>
                        </a:rPr>
                        <a:t>2018-2019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 класс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 класс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895600" y="4045803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Каждый год выпускаются учащиеся с аттестатами особого образца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837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Анализ успешности по классам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Начальная школа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5981396"/>
              </p:ext>
            </p:extLst>
          </p:nvPr>
        </p:nvGraphicFramePr>
        <p:xfrm>
          <a:off x="1066800" y="1981200"/>
          <a:ext cx="7315200" cy="2977356"/>
        </p:xfrm>
        <a:graphic>
          <a:graphicData uri="http://schemas.openxmlformats.org/drawingml/2006/table">
            <a:tbl>
              <a:tblPr/>
              <a:tblGrid>
                <a:gridCol w="1676400"/>
                <a:gridCol w="1790700"/>
                <a:gridCol w="2324100"/>
                <a:gridCol w="1524000"/>
              </a:tblGrid>
              <a:tr h="984726"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Класс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865" marR="62865" marT="88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Количество обучающихся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865" marR="62865" marT="88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Классный руководитель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865" marR="62865" marT="88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Качество знаний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865" marR="62865" marT="88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332105"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865" marR="62865" marT="88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865" marR="62865" marT="88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Бурцева Е.В.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865" marR="62865" marT="88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79,3%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865" marR="62865" marT="88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32105"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2Б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865" marR="62865" marT="88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865" marR="62865" marT="88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Карпилянская А.С.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865" marR="62865" marT="88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699135" algn="ctr"/>
                        </a:tabLs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53,5%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865" marR="62865" marT="88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</a:tr>
              <a:tr h="332105"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865" marR="62865" marT="88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865" marR="62865" marT="88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Деева С.А.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865" marR="62865" marT="88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64%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865" marR="62865" marT="88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</a:tr>
              <a:tr h="332105"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3Б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865" marR="62865" marT="88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865" marR="62865" marT="88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Трегубова И.П.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865" marR="62865" marT="88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54%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865" marR="62865" marT="88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</a:tr>
              <a:tr h="332105"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865" marR="62865" marT="88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865" marR="62865" marT="88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Карпилянская Г.М.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865" marR="62865" marT="88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61,5%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865" marR="62865" marT="88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32105"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4Б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865" marR="62865" marT="88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865" marR="62865" marT="88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Демидова О.В.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865" marR="62865" marT="88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70%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865" marR="62865" marT="88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9708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Основная школа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5667811"/>
              </p:ext>
            </p:extLst>
          </p:nvPr>
        </p:nvGraphicFramePr>
        <p:xfrm>
          <a:off x="949590" y="1676400"/>
          <a:ext cx="7734935" cy="3983355"/>
        </p:xfrm>
        <a:graphic>
          <a:graphicData uri="http://schemas.openxmlformats.org/drawingml/2006/table">
            <a:tbl>
              <a:tblPr/>
              <a:tblGrid>
                <a:gridCol w="1924050"/>
                <a:gridCol w="1850390"/>
                <a:gridCol w="2070100"/>
                <a:gridCol w="1890395"/>
              </a:tblGrid>
              <a:tr h="655955"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Класс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R="191135"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Количество обучающихся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Классный руководитель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Качество знаний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332740"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191135"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Колыхалова Е.А.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79</a:t>
                      </a: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% (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81%)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32740"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5Б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 marR="191135"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Глотова Л.В.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57% (60%)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32740"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R="191135"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Волкова У.О.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</a:tr>
              <a:tr h="332740"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6Б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 marR="191135"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Попова Е.А.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32740"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 marR="191135"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Попова С.А.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41% (49%) (53%)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</a:tr>
              <a:tr h="332740"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7Б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 marR="191135"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Черкасова С.В.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40% (55%) (73%)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</a:tr>
              <a:tr h="332740"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 marR="191135"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Белоусова Е.В.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52%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</a:tr>
              <a:tr h="332740"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8Б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 marR="191135"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Огурцова М.Е.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56%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32740"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 marR="191135"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Дементьева И.А.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58%  (73%)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32740"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9Б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 marR="191135"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Любивая С.Ф.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45% (55%)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7945" marR="6794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16202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0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D3B05"/>
      </a:hlink>
      <a:folHlink>
        <a:srgbClr val="D99694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1529</Words>
  <Application>Microsoft Office PowerPoint</Application>
  <PresentationFormat>Экран (4:3)</PresentationFormat>
  <Paragraphs>713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2" baseType="lpstr">
      <vt:lpstr>Arial</vt:lpstr>
      <vt:lpstr>Calibri</vt:lpstr>
      <vt:lpstr>Monotype Corsiva</vt:lpstr>
      <vt:lpstr>Times New Roman</vt:lpstr>
      <vt:lpstr>Wingdings</vt:lpstr>
      <vt:lpstr>Тема Office</vt:lpstr>
      <vt:lpstr>Презентация PowerPoint</vt:lpstr>
      <vt:lpstr>Презентация PowerPoint</vt:lpstr>
      <vt:lpstr>Цели педсовета:</vt:lpstr>
      <vt:lpstr>Методическая тема школы</vt:lpstr>
      <vt:lpstr>Качество знаний по МО</vt:lpstr>
      <vt:lpstr>Качество знаний и успеваемость по школе</vt:lpstr>
      <vt:lpstr>Стабильно высокое число хорошистов и отличников</vt:lpstr>
      <vt:lpstr>Анализ успешности по классам Начальная школа</vt:lpstr>
      <vt:lpstr>Основная школа</vt:lpstr>
      <vt:lpstr>Средняя школа</vt:lpstr>
      <vt:lpstr>Математика – 11 класс (средний балл)</vt:lpstr>
      <vt:lpstr>Русский язык – 11 класс (средний балл)</vt:lpstr>
      <vt:lpstr>Результаты ЕГЭ-2019</vt:lpstr>
      <vt:lpstr>Динамика результатов ЕГЭ</vt:lpstr>
      <vt:lpstr>Результаты ЕГЭ медалистов</vt:lpstr>
      <vt:lpstr>Результаты ОГЭ-2019</vt:lpstr>
      <vt:lpstr>Сравнение результатов ГИА-9 с результатами промежуточной аттестации</vt:lpstr>
      <vt:lpstr>Трудоустройство выпускников</vt:lpstr>
      <vt:lpstr>Поступление выпускников 11-х классов</vt:lpstr>
      <vt:lpstr>Районный семинар учителей биологии</vt:lpstr>
      <vt:lpstr>Распределение педагогов по возрасту</vt:lpstr>
      <vt:lpstr>Распределение педагогов по стажу</vt:lpstr>
      <vt:lpstr>Недели педмастерства</vt:lpstr>
      <vt:lpstr>Недели педмастерства</vt:lpstr>
      <vt:lpstr>Презентация PowerPoint</vt:lpstr>
      <vt:lpstr>Презентация PowerPoint</vt:lpstr>
      <vt:lpstr>Презентация PowerPoint</vt:lpstr>
      <vt:lpstr>Наши педсоветы</vt:lpstr>
      <vt:lpstr>Наши педсоветы</vt:lpstr>
      <vt:lpstr>Работа с одаренными детьми</vt:lpstr>
      <vt:lpstr>Сотрудничество с Центром «Стратегия»</vt:lpstr>
      <vt:lpstr>Работа с одаренными детьми</vt:lpstr>
      <vt:lpstr>Итоги обучения в Стратегии</vt:lpstr>
      <vt:lpstr>Стратегические ориентиры</vt:lpstr>
      <vt:lpstr>Задачи образования на 2019-2020 учебный год</vt:lpstr>
      <vt:lpstr>Спасибо всем за работу и с началом нового учебного года!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Ранько Елена</dc:creator>
  <cp:lastModifiedBy>Марина</cp:lastModifiedBy>
  <cp:revision>35</cp:revision>
  <dcterms:created xsi:type="dcterms:W3CDTF">2018-03-09T15:08:22Z</dcterms:created>
  <dcterms:modified xsi:type="dcterms:W3CDTF">2019-08-28T09:15:45Z</dcterms:modified>
</cp:coreProperties>
</file>