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4" r:id="rId9"/>
    <p:sldId id="272" r:id="rId10"/>
    <p:sldId id="273" r:id="rId11"/>
    <p:sldId id="303" r:id="rId12"/>
    <p:sldId id="304" r:id="rId13"/>
    <p:sldId id="305" r:id="rId14"/>
    <p:sldId id="275" r:id="rId15"/>
    <p:sldId id="276" r:id="rId16"/>
    <p:sldId id="277" r:id="rId17"/>
    <p:sldId id="279" r:id="rId18"/>
    <p:sldId id="306" r:id="rId19"/>
    <p:sldId id="281" r:id="rId20"/>
    <p:sldId id="299" r:id="rId21"/>
    <p:sldId id="300" r:id="rId22"/>
    <p:sldId id="302" r:id="rId23"/>
    <p:sldId id="301" r:id="rId24"/>
    <p:sldId id="290" r:id="rId25"/>
    <p:sldId id="283" r:id="rId26"/>
    <p:sldId id="286" r:id="rId27"/>
    <p:sldId id="288" r:id="rId28"/>
    <p:sldId id="307" r:id="rId29"/>
    <p:sldId id="308" r:id="rId30"/>
    <p:sldId id="263" r:id="rId31"/>
    <p:sldId id="289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13049209655968E-2"/>
          <c:y val="4.3517686034180172E-2"/>
          <c:w val="0.86465070290871171"/>
          <c:h val="0.51132514685664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МО эстетического цикла</c:v>
                </c:pt>
                <c:pt idx="1">
                  <c:v>Мо естественно-географического цикла</c:v>
                </c:pt>
                <c:pt idx="2">
                  <c:v>МО политехнического цикла</c:v>
                </c:pt>
                <c:pt idx="3">
                  <c:v>Мо учителей-лингвистов</c:v>
                </c:pt>
                <c:pt idx="4">
                  <c:v>Мо учителей начальных классов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99.2</c:v>
                </c:pt>
                <c:pt idx="1">
                  <c:v>86</c:v>
                </c:pt>
                <c:pt idx="2">
                  <c:v>82</c:v>
                </c:pt>
                <c:pt idx="3">
                  <c:v>81</c:v>
                </c:pt>
                <c:pt idx="4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9848032"/>
        <c:axId val="92485192"/>
        <c:axId val="0"/>
      </c:bar3DChart>
      <c:catAx>
        <c:axId val="398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485192"/>
        <c:crosses val="autoZero"/>
        <c:auto val="1"/>
        <c:lblAlgn val="ctr"/>
        <c:lblOffset val="100"/>
        <c:noMultiLvlLbl val="0"/>
      </c:catAx>
      <c:valAx>
        <c:axId val="924851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614564831261101"/>
          <c:y val="0.10320411871592974"/>
          <c:w val="0.62088604821377791"/>
          <c:h val="0.60061514698722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46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6.7720090293453307E-3"/>
                  <c:y val="7.79848562095205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63089884644781E-2"/>
                  <c:y val="8.5685152665269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47157000408809E-3"/>
                  <c:y val="1.1364262920372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977450001848273E-2"/>
                  <c:y val="3.092622271773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5976858526487004E-2"/>
                  <c:y val="7.28212513258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6338028169014086E-2"/>
                  <c:y val="1.179941002949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0.88400000000000001</c:v>
                </c:pt>
                <c:pt idx="1">
                  <c:v>0.92400000000000004</c:v>
                </c:pt>
                <c:pt idx="2">
                  <c:v>0.94799999999999995</c:v>
                </c:pt>
                <c:pt idx="3">
                  <c:v>0.998</c:v>
                </c:pt>
                <c:pt idx="4">
                  <c:v>0.998</c:v>
                </c:pt>
                <c:pt idx="5">
                  <c:v>0.99299999999999999</c:v>
                </c:pt>
                <c:pt idx="6">
                  <c:v>0.996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46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828780149659621E-2"/>
                  <c:y val="1.8168772068959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03526671842075E-2"/>
                  <c:y val="3.908546829876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996516236824798E-2"/>
                  <c:y val="-2.45850563643617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498576762411741E-2"/>
                  <c:y val="1.527140965786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790802558131024E-2"/>
                  <c:y val="3.92815057409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6324786324786328E-2"/>
                  <c:y val="1.642036124794745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59,6%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863849765258045E-2"/>
                  <c:y val="1.966568338249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0.48499999999999999</c:v>
                </c:pt>
                <c:pt idx="1">
                  <c:v>0.53900000000000003</c:v>
                </c:pt>
                <c:pt idx="2">
                  <c:v>0.54400000000000004</c:v>
                </c:pt>
                <c:pt idx="3">
                  <c:v>0.64400000000000002</c:v>
                </c:pt>
                <c:pt idx="4">
                  <c:v>0.61699999999999999</c:v>
                </c:pt>
                <c:pt idx="5">
                  <c:v>0.59599999999999997</c:v>
                </c:pt>
                <c:pt idx="6">
                  <c:v>0.63400000000000001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9687352"/>
        <c:axId val="40830392"/>
        <c:axId val="0"/>
      </c:bar3DChart>
      <c:catAx>
        <c:axId val="39687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8929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1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30392"/>
        <c:crosses val="autoZero"/>
        <c:auto val="1"/>
        <c:lblAlgn val="ctr"/>
        <c:lblOffset val="100"/>
        <c:noMultiLvlLbl val="0"/>
      </c:catAx>
      <c:valAx>
        <c:axId val="40830392"/>
        <c:scaling>
          <c:orientation val="minMax"/>
        </c:scaling>
        <c:delete val="0"/>
        <c:axPos val="l"/>
        <c:majorGridlines>
          <c:spPr>
            <a:ln w="946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46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1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87352"/>
        <c:crosses val="autoZero"/>
        <c:crossBetween val="between"/>
      </c:valAx>
      <c:spPr>
        <a:noFill/>
        <a:ln w="25239">
          <a:noFill/>
        </a:ln>
      </c:spPr>
    </c:plotArea>
    <c:legend>
      <c:legendPos val="b"/>
      <c:layout>
        <c:manualLayout>
          <c:xMode val="edge"/>
          <c:yMode val="edge"/>
          <c:x val="5.9094744595644829E-4"/>
          <c:y val="0.9113304714461713"/>
          <c:w val="0.47306322056101779"/>
          <c:h val="8.86695285538287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1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46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391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23600174978134E-2"/>
          <c:y val="2.8497854813517447E-2"/>
          <c:w val="0.90917639982502185"/>
          <c:h val="0.5481582520242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333333333333332E-3"/>
                  <c:y val="-1.7608250798685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8888888888888E-2"/>
                  <c:y val="3.9528726282764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895013123359578E-3"/>
                  <c:y val="4.0815225510864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11111111111112E-2"/>
                  <c:y val="8.7442333898236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333333333333332E-3"/>
                  <c:y val="1.5571922475028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333333333333332E-3"/>
                  <c:y val="-8.384881332707563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77777777777779E-3"/>
                  <c:y val="-5.6298488948179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1666666666666666E-3"/>
                  <c:y val="-3.23416851404435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7222222222222224E-3"/>
                  <c:y val="1.5571922475028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9444444444444441E-3"/>
                  <c:y val="-3.23416851404434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500000000000001E-2"/>
                  <c:y val="1.3535594151370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3333333333334356E-3"/>
                  <c:y val="1.11399137705971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9444444444444441E-3"/>
                  <c:y val="6.3485530090500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1666666666666666E-3"/>
                  <c:y val="-2.0003931179459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9444444444444441E-3"/>
                  <c:y val="3.952872628276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9444444444444441E-3"/>
                  <c:y val="3.95287262827644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1111111111111212E-2"/>
                  <c:y val="-8.384881332707563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5.5555555555555558E-3"/>
                  <c:y val="1.3535594151370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1666666666666666E-3"/>
                  <c:y val="1.55719224750282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Карамышево</c:v>
                </c:pt>
                <c:pt idx="4">
                  <c:v>МБОУ СОШ с. Кубань</c:v>
                </c:pt>
                <c:pt idx="5">
                  <c:v>МБОУ СОШ с. Плеханово</c:v>
                </c:pt>
                <c:pt idx="6">
                  <c:v>МБОУ СОШ п. свх. Прибытковский</c:v>
                </c:pt>
                <c:pt idx="7">
                  <c:v>МБОУ СОШ с. Синявка</c:v>
                </c:pt>
                <c:pt idx="8">
                  <c:v>МБОУ СОШ с. Сошки</c:v>
                </c:pt>
                <c:pt idx="9">
                  <c:v>МБОУ СОШ с. Фащевка</c:v>
                </c:pt>
                <c:pt idx="10">
                  <c:v>МБОУ СОШ с. Ярлуково</c:v>
                </c:pt>
                <c:pt idx="11">
                  <c:v>МБОУ СОШ № 2</c:v>
                </c:pt>
                <c:pt idx="12">
                  <c:v>МБОУ гимназия № 3</c:v>
                </c:pt>
                <c:pt idx="13">
                  <c:v>МБОУ СОШ № 4</c:v>
                </c:pt>
                <c:pt idx="14">
                  <c:v>МБОУ СОШ № 9</c:v>
                </c:pt>
                <c:pt idx="15">
                  <c:v>МБОУ СОШ № 10</c:v>
                </c:pt>
                <c:pt idx="16">
                  <c:v>МБОУ СОШ № 12</c:v>
                </c:pt>
                <c:pt idx="17">
                  <c:v>Средний по району</c:v>
                </c:pt>
                <c:pt idx="18">
                  <c:v>Средний по региону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72.5</c:v>
                </c:pt>
                <c:pt idx="1">
                  <c:v>64.7</c:v>
                </c:pt>
                <c:pt idx="2">
                  <c:v>67.5</c:v>
                </c:pt>
                <c:pt idx="4">
                  <c:v>64</c:v>
                </c:pt>
                <c:pt idx="5">
                  <c:v>75.400000000000006</c:v>
                </c:pt>
                <c:pt idx="6">
                  <c:v>72.400000000000006</c:v>
                </c:pt>
                <c:pt idx="8">
                  <c:v>50.25</c:v>
                </c:pt>
                <c:pt idx="9">
                  <c:v>80.3</c:v>
                </c:pt>
                <c:pt idx="10">
                  <c:v>62.5</c:v>
                </c:pt>
                <c:pt idx="12">
                  <c:v>71.8</c:v>
                </c:pt>
                <c:pt idx="13">
                  <c:v>74.3</c:v>
                </c:pt>
                <c:pt idx="14">
                  <c:v>78</c:v>
                </c:pt>
                <c:pt idx="15">
                  <c:v>69</c:v>
                </c:pt>
                <c:pt idx="16">
                  <c:v>77.400000000000006</c:v>
                </c:pt>
                <c:pt idx="17">
                  <c:v>73</c:v>
                </c:pt>
                <c:pt idx="18">
                  <c:v>71.06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9E-3"/>
                  <c:y val="-2.3956803807735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340095906236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966535433070867E-3"/>
                  <c:y val="5.9792032306598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66E-3"/>
                  <c:y val="-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9444444444444441E-3"/>
                  <c:y val="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9444444444444441E-3"/>
                  <c:y val="-7.18704114232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166666666666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9444444444444441E-3"/>
                  <c:y val="-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7777777777777779E-3"/>
                  <c:y val="-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1666666666666666E-3"/>
                  <c:y val="-2.156112342696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3889982502187227E-3"/>
                  <c:y val="-2.3956803807735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778871391075095E-3"/>
                  <c:y val="-2.3956803807735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5.5555555555555558E-3"/>
                  <c:y val="4.791360761547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3.593520571160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Карамышево</c:v>
                </c:pt>
                <c:pt idx="4">
                  <c:v>МБОУ СОШ с. Кубань</c:v>
                </c:pt>
                <c:pt idx="5">
                  <c:v>МБОУ СОШ с. Плеханово</c:v>
                </c:pt>
                <c:pt idx="6">
                  <c:v>МБОУ СОШ п. свх. Прибытковский</c:v>
                </c:pt>
                <c:pt idx="7">
                  <c:v>МБОУ СОШ с. Синявка</c:v>
                </c:pt>
                <c:pt idx="8">
                  <c:v>МБОУ СОШ с. Сошки</c:v>
                </c:pt>
                <c:pt idx="9">
                  <c:v>МБОУ СОШ с. Фащевка</c:v>
                </c:pt>
                <c:pt idx="10">
                  <c:v>МБОУ СОШ с. Ярлуково</c:v>
                </c:pt>
                <c:pt idx="11">
                  <c:v>МБОУ СОШ № 2</c:v>
                </c:pt>
                <c:pt idx="12">
                  <c:v>МБОУ гимназия № 3</c:v>
                </c:pt>
                <c:pt idx="13">
                  <c:v>МБОУ СОШ № 4</c:v>
                </c:pt>
                <c:pt idx="14">
                  <c:v>МБОУ СОШ № 9</c:v>
                </c:pt>
                <c:pt idx="15">
                  <c:v>МБОУ СОШ № 10</c:v>
                </c:pt>
                <c:pt idx="16">
                  <c:v>МБОУ СОШ № 12</c:v>
                </c:pt>
                <c:pt idx="17">
                  <c:v>Средний по району</c:v>
                </c:pt>
                <c:pt idx="18">
                  <c:v>Средний по региону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67</c:v>
                </c:pt>
                <c:pt idx="1">
                  <c:v>77</c:v>
                </c:pt>
                <c:pt idx="2">
                  <c:v>76</c:v>
                </c:pt>
                <c:pt idx="3">
                  <c:v>77</c:v>
                </c:pt>
                <c:pt idx="4">
                  <c:v>66</c:v>
                </c:pt>
                <c:pt idx="5">
                  <c:v>79</c:v>
                </c:pt>
                <c:pt idx="6">
                  <c:v>56</c:v>
                </c:pt>
                <c:pt idx="7">
                  <c:v>73</c:v>
                </c:pt>
                <c:pt idx="8">
                  <c:v>66</c:v>
                </c:pt>
                <c:pt idx="9">
                  <c:v>74</c:v>
                </c:pt>
                <c:pt idx="10">
                  <c:v>76</c:v>
                </c:pt>
                <c:pt idx="11">
                  <c:v>76</c:v>
                </c:pt>
                <c:pt idx="12">
                  <c:v>76</c:v>
                </c:pt>
                <c:pt idx="13">
                  <c:v>73</c:v>
                </c:pt>
                <c:pt idx="14">
                  <c:v>82</c:v>
                </c:pt>
                <c:pt idx="15">
                  <c:v>73</c:v>
                </c:pt>
                <c:pt idx="16">
                  <c:v>74</c:v>
                </c:pt>
                <c:pt idx="17">
                  <c:v>75</c:v>
                </c:pt>
                <c:pt idx="18">
                  <c:v>71.489999999999995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36016"/>
        <c:axId val="40780072"/>
      </c:barChart>
      <c:catAx>
        <c:axId val="4273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780072"/>
        <c:crosses val="autoZero"/>
        <c:auto val="1"/>
        <c:lblAlgn val="ctr"/>
        <c:lblOffset val="100"/>
        <c:noMultiLvlLbl val="0"/>
      </c:catAx>
      <c:valAx>
        <c:axId val="40780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3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09692148026888"/>
          <c:y val="0.7781572063888329"/>
          <c:w val="8.6496719160104985E-2"/>
          <c:h val="0.132985161117994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4376010764102"/>
          <c:y val="2.8497854813517451E-2"/>
          <c:w val="0.87959761057311425"/>
          <c:h val="0.5481582520242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742551008904314E-3"/>
                  <c:y val="6.5258380917367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656734678539077E-3"/>
                  <c:y val="6.5258380917367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399285687443399E-3"/>
                  <c:y val="-5.78706396814388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570918348173848E-3"/>
                  <c:y val="1.1450998915689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656734678539077E-3"/>
                  <c:y val="1.1301886763184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6033801122368525E-3"/>
                  <c:y val="4.2795490043589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1694834268640432E-3"/>
                  <c:y val="6.8732150676068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471173482982469E-2"/>
                  <c:y val="-3.50144918538463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6033801122368525E-3"/>
                  <c:y val="-9.07783122136756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6033801122369566E-3"/>
                  <c:y val="-9.07783122136756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1694834268640432E-3"/>
                  <c:y val="4.27954900435896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7828367339269538E-3"/>
                  <c:y val="-5.7870639681439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828367339269538E-3"/>
                  <c:y val="-3.3244835561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391418366963477E-2"/>
                  <c:y val="6.5258380917367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1131346935707815E-2"/>
                  <c:y val="-5.78706396814389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2.795028767592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5.5656734678539077E-3"/>
                  <c:y val="-2.795028767592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Карамышево</c:v>
                </c:pt>
                <c:pt idx="4">
                  <c:v>МБОУ СОШ с. Кубань</c:v>
                </c:pt>
                <c:pt idx="5">
                  <c:v>МБОУ СОШ с. Плеханово</c:v>
                </c:pt>
                <c:pt idx="6">
                  <c:v>МБОУ СОШ п. свх. Прибытковский</c:v>
                </c:pt>
                <c:pt idx="7">
                  <c:v>МБОУ СОШ с. Синявка</c:v>
                </c:pt>
                <c:pt idx="8">
                  <c:v>МБОУ СОШ с. Сошки</c:v>
                </c:pt>
                <c:pt idx="9">
                  <c:v>МБОУ СОШ с. Фащевка</c:v>
                </c:pt>
                <c:pt idx="10">
                  <c:v>МБОУ СОШ с. Ярлуково</c:v>
                </c:pt>
                <c:pt idx="11">
                  <c:v>МБОУ СОШ № 2</c:v>
                </c:pt>
                <c:pt idx="12">
                  <c:v>МБОУ гимназия № 3</c:v>
                </c:pt>
                <c:pt idx="13">
                  <c:v>МБОУ СОШ № 4</c:v>
                </c:pt>
                <c:pt idx="14">
                  <c:v>МБОУ СОШ № 9</c:v>
                </c:pt>
                <c:pt idx="15">
                  <c:v>МБОУ СОШ № 10</c:v>
                </c:pt>
                <c:pt idx="16">
                  <c:v>МБОУ СОШ № 12</c:v>
                </c:pt>
                <c:pt idx="17">
                  <c:v>Средний по району</c:v>
                </c:pt>
                <c:pt idx="18">
                  <c:v>Средний по региону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49</c:v>
                </c:pt>
                <c:pt idx="1">
                  <c:v>47</c:v>
                </c:pt>
                <c:pt idx="2">
                  <c:v>49.2</c:v>
                </c:pt>
                <c:pt idx="4">
                  <c:v>42</c:v>
                </c:pt>
                <c:pt idx="5">
                  <c:v>72</c:v>
                </c:pt>
                <c:pt idx="6">
                  <c:v>52.6</c:v>
                </c:pt>
                <c:pt idx="8">
                  <c:v>42.6</c:v>
                </c:pt>
                <c:pt idx="12">
                  <c:v>52.9</c:v>
                </c:pt>
                <c:pt idx="13">
                  <c:v>59.3</c:v>
                </c:pt>
                <c:pt idx="14">
                  <c:v>64</c:v>
                </c:pt>
                <c:pt idx="15">
                  <c:v>38.799999999999997</c:v>
                </c:pt>
                <c:pt idx="16">
                  <c:v>61.37</c:v>
                </c:pt>
                <c:pt idx="17">
                  <c:v>56.2</c:v>
                </c:pt>
                <c:pt idx="18">
                  <c:v>58.12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6.95709183481738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29164720598261E-2"/>
                  <c:y val="1.2828686618609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1313469357078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4338966853728087E-3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2509474518254262E-5"/>
                  <c:y val="-5.9737934907213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7399285687443399E-3"/>
                  <c:y val="9.8503216479045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3485102017808628E-3"/>
                  <c:y val="2.462580411976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6.9570918348173848E-3"/>
                  <c:y val="-2.462580411976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8.3485102017809634E-3"/>
                  <c:y val="2.462580411976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5.56567346785401E-3"/>
                  <c:y val="2.4625804119761297E-3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7828367339269538E-3"/>
                  <c:y val="1.723806288383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1742551008904314E-3"/>
                  <c:y val="-1.723806288383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Карамышево</c:v>
                </c:pt>
                <c:pt idx="4">
                  <c:v>МБОУ СОШ с. Кубань</c:v>
                </c:pt>
                <c:pt idx="5">
                  <c:v>МБОУ СОШ с. Плеханово</c:v>
                </c:pt>
                <c:pt idx="6">
                  <c:v>МБОУ СОШ п. свх. Прибытковский</c:v>
                </c:pt>
                <c:pt idx="7">
                  <c:v>МБОУ СОШ с. Синявка</c:v>
                </c:pt>
                <c:pt idx="8">
                  <c:v>МБОУ СОШ с. Сошки</c:v>
                </c:pt>
                <c:pt idx="9">
                  <c:v>МБОУ СОШ с. Фащевка</c:v>
                </c:pt>
                <c:pt idx="10">
                  <c:v>МБОУ СОШ с. Ярлуково</c:v>
                </c:pt>
                <c:pt idx="11">
                  <c:v>МБОУ СОШ № 2</c:v>
                </c:pt>
                <c:pt idx="12">
                  <c:v>МБОУ гимназия № 3</c:v>
                </c:pt>
                <c:pt idx="13">
                  <c:v>МБОУ СОШ № 4</c:v>
                </c:pt>
                <c:pt idx="14">
                  <c:v>МБОУ СОШ № 9</c:v>
                </c:pt>
                <c:pt idx="15">
                  <c:v>МБОУ СОШ № 10</c:v>
                </c:pt>
                <c:pt idx="16">
                  <c:v>МБОУ СОШ № 12</c:v>
                </c:pt>
                <c:pt idx="17">
                  <c:v>Средний по району</c:v>
                </c:pt>
                <c:pt idx="18">
                  <c:v>Средний по региону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51</c:v>
                </c:pt>
                <c:pt idx="1">
                  <c:v>54</c:v>
                </c:pt>
                <c:pt idx="2">
                  <c:v>53</c:v>
                </c:pt>
                <c:pt idx="3">
                  <c:v>65</c:v>
                </c:pt>
                <c:pt idx="4">
                  <c:v>37</c:v>
                </c:pt>
                <c:pt idx="5">
                  <c:v>66</c:v>
                </c:pt>
                <c:pt idx="6">
                  <c:v>33</c:v>
                </c:pt>
                <c:pt idx="7">
                  <c:v>49</c:v>
                </c:pt>
                <c:pt idx="8">
                  <c:v>40</c:v>
                </c:pt>
                <c:pt idx="9">
                  <c:v>71</c:v>
                </c:pt>
                <c:pt idx="10">
                  <c:v>49</c:v>
                </c:pt>
                <c:pt idx="11">
                  <c:v>51</c:v>
                </c:pt>
                <c:pt idx="12">
                  <c:v>59</c:v>
                </c:pt>
                <c:pt idx="13">
                  <c:v>56</c:v>
                </c:pt>
                <c:pt idx="14">
                  <c:v>59</c:v>
                </c:pt>
                <c:pt idx="15">
                  <c:v>56</c:v>
                </c:pt>
                <c:pt idx="16">
                  <c:v>56</c:v>
                </c:pt>
                <c:pt idx="17">
                  <c:v>56</c:v>
                </c:pt>
                <c:pt idx="18">
                  <c:v>54.84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366496"/>
        <c:axId val="42683776"/>
      </c:barChart>
      <c:catAx>
        <c:axId val="4236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2683776"/>
        <c:crosses val="autoZero"/>
        <c:auto val="1"/>
        <c:lblAlgn val="ctr"/>
        <c:lblOffset val="100"/>
        <c:noMultiLvlLbl val="0"/>
      </c:catAx>
      <c:valAx>
        <c:axId val="4268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6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09692148026888"/>
          <c:y val="0.7781572063888329"/>
          <c:w val="8.6654249079445272E-2"/>
          <c:h val="0.136698808188642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Количество</a:t>
            </a:r>
            <a:r>
              <a:rPr lang="ru-RU" sz="1800" baseline="0" dirty="0" smtClean="0"/>
              <a:t> победителей и призеров муниципального этапа </a:t>
            </a:r>
            <a:r>
              <a:rPr lang="ru-RU" sz="1800" baseline="0" dirty="0" err="1" smtClean="0"/>
              <a:t>ВсОШ</a:t>
            </a:r>
            <a:endParaRPr lang="ru-RU" sz="1800" dirty="0"/>
          </a:p>
        </c:rich>
      </c:tx>
      <c:layout>
        <c:manualLayout>
          <c:xMode val="edge"/>
          <c:yMode val="edge"/>
          <c:x val="1.7001152476119892E-2"/>
          <c:y val="2.40400642498585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500801983085446E-2"/>
          <c:y val="3.5776695478951119E-2"/>
          <c:w val="0.93880783999222317"/>
          <c:h val="0.8214945636983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1.5455593160108992E-2"/>
                  <c:y val="2.4040064249858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93423584261584E-2"/>
                      <c:h val="6.70450680746053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16</c:v>
                </c:pt>
                <c:pt idx="2">
                  <c:v>28</c:v>
                </c:pt>
                <c:pt idx="3">
                  <c:v>40</c:v>
                </c:pt>
                <c:pt idx="4">
                  <c:v>35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003808"/>
        <c:axId val="193004592"/>
      </c:barChart>
      <c:catAx>
        <c:axId val="1930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004592"/>
        <c:crosses val="autoZero"/>
        <c:auto val="1"/>
        <c:lblAlgn val="ctr"/>
        <c:lblOffset val="100"/>
        <c:noMultiLvlLbl val="0"/>
      </c:catAx>
      <c:valAx>
        <c:axId val="19300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0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30BE3-3B7E-427D-ACC8-D116EEC4C8D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D6342-1B78-4018-AFA5-B98A29FE8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A3-DAFD-4408-9A71-89CABD9FA10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0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052736"/>
            <a:ext cx="72008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70C0"/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sz="48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Достижения. Проблемы.</a:t>
            </a:r>
            <a:r>
              <a:rPr lang="ru-RU" sz="4800" i="1" dirty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800" i="1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kumimoji="0" lang="ru-RU" sz="4800" i="1" u="none" strike="noStrike" kern="1200" normalizeH="0" noProof="0" dirty="0" err="1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риоритетные</a:t>
            </a:r>
            <a:r>
              <a:rPr kumimoji="0" lang="ru-RU" sz="4800" i="1" u="none" strike="noStrike" kern="1200" normalizeH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направления развития школы на 2020-2021 учебный год</a:t>
            </a:r>
            <a:endParaRPr kumimoji="0" lang="ru-RU" sz="4800" i="1" u="none" strike="noStrike" kern="1200" normalizeH="0" baseline="0" noProof="0" dirty="0" smtClean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Августовский педсовет-2020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Средняя школа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152920"/>
              </p:ext>
            </p:extLst>
          </p:nvPr>
        </p:nvGraphicFramePr>
        <p:xfrm>
          <a:off x="914400" y="2590800"/>
          <a:ext cx="7315200" cy="162687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</a:tblGrid>
              <a:tr h="62293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обучающихся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 знаний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	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Дементьева</a:t>
                      </a:r>
                      <a:r>
                        <a:rPr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И.А.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Малахова</a:t>
                      </a:r>
                      <a:r>
                        <a:rPr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Т.В.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0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Users\User\Desktop\Награждение100бальников\IMG-20200818-WA0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/>
          <a:stretch/>
        </p:blipFill>
        <p:spPr bwMode="auto">
          <a:xfrm>
            <a:off x="323528" y="269889"/>
            <a:ext cx="860444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18864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Русский язык – 11 класс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(средний балл)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20903"/>
              </p:ext>
            </p:extLst>
          </p:nvPr>
        </p:nvGraphicFramePr>
        <p:xfrm>
          <a:off x="-12576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76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47667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Математика – 11 класс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(средний балл)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622" y="1700808"/>
          <a:ext cx="9127377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29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Результаты ЕГЭ-2020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582722"/>
              </p:ext>
            </p:extLst>
          </p:nvPr>
        </p:nvGraphicFramePr>
        <p:xfrm>
          <a:off x="838201" y="1219198"/>
          <a:ext cx="7315198" cy="48408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1888"/>
                <a:gridCol w="1928351"/>
                <a:gridCol w="1056274"/>
                <a:gridCol w="1853449"/>
                <a:gridCol w="847618"/>
                <a:gridCol w="847618"/>
              </a:tblGrid>
              <a:tr h="900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СДАВАВШИХ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УСП.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школе/району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СР.БАЛЛ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школе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СР.БАЛЛ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району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100%/100%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1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 проф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100%/95,65%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100%/91,7%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100%/94%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100%/96%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Ин. яз. (англ)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100%/100%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7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100%/92%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100%/100%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100%/93%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7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Информатика и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100%/100%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5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Динамика результатов ЕГЭ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75166"/>
              </p:ext>
            </p:extLst>
          </p:nvPr>
        </p:nvGraphicFramePr>
        <p:xfrm>
          <a:off x="1143000" y="1523998"/>
          <a:ext cx="6858000" cy="4152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669"/>
                <a:gridCol w="1495910"/>
                <a:gridCol w="982607"/>
                <a:gridCol w="891120"/>
                <a:gridCol w="965847"/>
                <a:gridCol w="965847"/>
              </a:tblGrid>
              <a:tr h="2442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Минимальный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Результаты ЕГЭ (средний балл)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73,3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баз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4,86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4,5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проф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58,5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00FF"/>
                          </a:highlight>
                        </a:rPr>
                        <a:t>59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84,75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54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58,3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00FF"/>
                          </a:highlight>
                        </a:rPr>
                        <a:t>56,3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Ин. яз. (англ)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68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00FF"/>
                          </a:highlight>
                        </a:rPr>
                        <a:t>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61,7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75,3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64,75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46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63,75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64,6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77,2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66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 и ИКТ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66,3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14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ЕГЭ медалистов</a:t>
            </a:r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08842"/>
            <a:ext cx="2443163" cy="18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30566"/>
              </p:ext>
            </p:extLst>
          </p:nvPr>
        </p:nvGraphicFramePr>
        <p:xfrm>
          <a:off x="990602" y="1480553"/>
          <a:ext cx="7678211" cy="2634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158"/>
                <a:gridCol w="624450"/>
                <a:gridCol w="729503"/>
                <a:gridCol w="1244918"/>
                <a:gridCol w="625183"/>
                <a:gridCol w="625183"/>
                <a:gridCol w="625183"/>
                <a:gridCol w="625183"/>
                <a:gridCol w="624450"/>
              </a:tblGrid>
              <a:tr h="29269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Ф.И. медалиста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marR="468630" algn="just"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600">
                          <a:effectLst/>
                        </a:rPr>
                        <a:t>	Результаты ЕГЭ  медалистов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ря/73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 баз/5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 </a:t>
                      </a:r>
                      <a:r>
                        <a:rPr lang="ru-RU" sz="1600" dirty="0" err="1">
                          <a:effectLst/>
                        </a:rPr>
                        <a:t>проф</a:t>
                      </a:r>
                      <a:r>
                        <a:rPr lang="ru-RU" sz="1600" dirty="0">
                          <a:effectLst/>
                        </a:rPr>
                        <a:t>/70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хим</a:t>
                      </a:r>
                      <a:r>
                        <a:rPr lang="ru-RU" sz="1600" dirty="0">
                          <a:effectLst/>
                        </a:rPr>
                        <a:t>/80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общ/72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ист/72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физ/62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Бирюкова Людмила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</a:rPr>
                        <a:t>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Лакиза Валерия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Найденкина Дарья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Пастухова Дарья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Частухин Даниил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59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81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Трудоустройство выпускников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16" y="1307814"/>
            <a:ext cx="8382000" cy="3429000"/>
          </a:xfrm>
        </p:spPr>
        <p:txBody>
          <a:bodyPr/>
          <a:lstStyle/>
          <a:p>
            <a:r>
              <a:rPr lang="ru-RU" dirty="0" smtClean="0"/>
              <a:t>11 класс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69755"/>
              </p:ext>
            </p:extLst>
          </p:nvPr>
        </p:nvGraphicFramePr>
        <p:xfrm>
          <a:off x="343467" y="2030063"/>
          <a:ext cx="8486636" cy="978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0203"/>
                <a:gridCol w="970078"/>
                <a:gridCol w="970078"/>
                <a:gridCol w="970078"/>
                <a:gridCol w="970078"/>
                <a:gridCol w="1069120"/>
                <a:gridCol w="1337063"/>
                <a:gridCol w="103993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вып</a:t>
                      </a:r>
                      <a:r>
                        <a:rPr lang="ru-RU" sz="2000" dirty="0">
                          <a:effectLst/>
                        </a:rPr>
                        <a:t>-ков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ВУЗы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ССУЗы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Работают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бюджет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коммерч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бюджет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коммерч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60000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 класс </a:t>
            </a: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31590"/>
              </p:ext>
            </p:extLst>
          </p:nvPr>
        </p:nvGraphicFramePr>
        <p:xfrm>
          <a:off x="343467" y="4185154"/>
          <a:ext cx="7555176" cy="1630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4911"/>
                <a:gridCol w="842793"/>
                <a:gridCol w="842793"/>
                <a:gridCol w="832806"/>
                <a:gridCol w="994911"/>
                <a:gridCol w="802843"/>
                <a:gridCol w="1107846"/>
                <a:gridCol w="1136273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вып</a:t>
                      </a:r>
                      <a:r>
                        <a:rPr lang="ru-RU" sz="1800" dirty="0">
                          <a:effectLst/>
                        </a:rPr>
                        <a:t>-ков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ССУЗы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класс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Работают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работают, не учатся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причина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Своя школа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Другие ОУ района и обл.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коммерч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09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7"/>
            <a:ext cx="8640960" cy="356312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«Современная школа – это современный учитель, его высокий статус и общественный престиж».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Послания Президента РФ </a:t>
            </a:r>
            <a:r>
              <a:rPr lang="ru-RU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Федеральному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Собранию РФ 15 января 2020 года)</a:t>
            </a:r>
          </a:p>
          <a:p>
            <a:endParaRPr lang="ru-RU" dirty="0"/>
          </a:p>
        </p:txBody>
      </p:sp>
      <p:pic>
        <p:nvPicPr>
          <p:cNvPr id="1026" name="Picture 2" descr="D:\Users\User\Desktop\large_2_f1c5cd8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4147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Недели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педмастерства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3" y="1416501"/>
            <a:ext cx="4617720" cy="3462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02960"/>
            <a:ext cx="4202112" cy="31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4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838200"/>
            <a:ext cx="8352928" cy="5256584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516779" cy="56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162800" cy="593725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Урок английского языка </a:t>
            </a:r>
            <a:br>
              <a:rPr lang="ru-RU" altLang="ru-RU" smtClean="0"/>
            </a:br>
            <a:r>
              <a:rPr lang="ru-RU" altLang="ru-RU" smtClean="0"/>
              <a:t>в 7А классе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751138" cy="383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5243512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998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609600" y="449595"/>
            <a:ext cx="7162800" cy="593725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Урок русского языка </a:t>
            </a:r>
            <a:br>
              <a:rPr lang="ru-RU" altLang="ru-RU" dirty="0" smtClean="0"/>
            </a:br>
            <a:r>
              <a:rPr lang="ru-RU" altLang="ru-RU" dirty="0" smtClean="0"/>
              <a:t>в 3Б классе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35025"/>
            <a:ext cx="3963987" cy="297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39988"/>
            <a:ext cx="42132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903663"/>
            <a:ext cx="34750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862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Урок окружающего мира во 2А классе</a:t>
            </a: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524000"/>
            <a:ext cx="4152900" cy="363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49561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80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1594525" y="3365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Занятие внеурочной </a:t>
            </a:r>
            <a:br>
              <a:rPr lang="ru-RU" altLang="ru-RU" dirty="0" smtClean="0"/>
            </a:br>
            <a:r>
              <a:rPr lang="ru-RU" altLang="ru-RU" dirty="0" smtClean="0"/>
              <a:t>деятельности в 1Б  </a:t>
            </a:r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4198938" cy="420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0210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985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66" y="19980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Наши педсоветы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15314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Ноябрьский педсовет на тему: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«Создание ситуации успеха на уроке </a:t>
            </a:r>
          </a:p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во внеурочной деятельности»</a:t>
            </a:r>
          </a:p>
          <a:p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2" y="1477830"/>
            <a:ext cx="4469061" cy="335179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67526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Наши педсоветы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5598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Мартовский  педсовет 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тему: «Школа успеха: проблемы и достижения»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0" y="1081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1284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99" y="152400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217570"/>
              </p:ext>
            </p:extLst>
          </p:nvPr>
        </p:nvGraphicFramePr>
        <p:xfrm>
          <a:off x="478809" y="1321558"/>
          <a:ext cx="821709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308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Сотрудничество с Центром «Стратегия»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40" y="1676400"/>
            <a:ext cx="2180230" cy="14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167640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13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учащихся успешно прошли заочное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обучение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 программам олимпиадной подготовки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учащихся прошли конкурсный отбор и приняли участие в выездных профильных сменах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12 победителей и призеров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областной открытой олимпиады по русскому языку «Грамотей»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учащихся 3-6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классов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 призер областной открытой олимпиады «Уникум» по математике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11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Национальные 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 развития Российской Федерации на период до 2030 года: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сохранение 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населения, здоровье и благополучие людей;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возможности 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самореализации и развития талантов;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комфортная 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безопасная среда для жизни;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достойный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эффективный труд и успешное предпринимательство;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цифровая 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трансформация.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		(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Указ Президента РФ от 21 июля 2020 г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. 				№ 474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«О национальных целях развития 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				Российской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Федерации на период до 2030 г.»)</a:t>
            </a:r>
            <a:endParaRPr lang="ru-RU" sz="21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3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рамках национальной цели «Возможности для самореализации и развития талантов»: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sz="3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вхождение </a:t>
            </a: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Российской Федерации в число десяти ведущих стран мира по качеству общего образования;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sz="3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</a:t>
            </a: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sz="3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</a:t>
            </a: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условий для воспитания гармонично-развитой и социально-ответственной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sz="3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увеличение </a:t>
            </a:r>
            <a:r>
              <a:rPr lang="ru-RU" sz="3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процентов.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2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педсовета: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11256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dirty="0"/>
              <a:t>подведение итогов работы ОУ за </a:t>
            </a:r>
            <a:r>
              <a:rPr lang="ru-RU" dirty="0" smtClean="0"/>
              <a:t>2019-2020 </a:t>
            </a:r>
            <a:r>
              <a:rPr lang="ru-RU" dirty="0"/>
              <a:t>учебный год</a:t>
            </a:r>
          </a:p>
          <a:p>
            <a:pPr>
              <a:defRPr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dirty="0"/>
              <a:t>в</a:t>
            </a:r>
            <a:r>
              <a:rPr lang="ru-RU" dirty="0" smtClean="0"/>
              <a:t>ыявление проблем в работе коллектива в условиях реализации ФГОС</a:t>
            </a:r>
            <a:endParaRPr lang="ru-RU" dirty="0"/>
          </a:p>
          <a:p>
            <a:pPr>
              <a:defRPr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dirty="0"/>
              <a:t>п</a:t>
            </a:r>
            <a:r>
              <a:rPr lang="ru-RU" dirty="0" smtClean="0"/>
              <a:t>ринятие задач и согласование действий на 2020-2021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94869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образования на 2020-2021 учебный год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1371600"/>
            <a:ext cx="8496944" cy="5400600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000" dirty="0"/>
              <a:t>повышение результатов </a:t>
            </a:r>
            <a:r>
              <a:rPr lang="ru-RU" sz="2000" dirty="0" err="1"/>
              <a:t>обученности</a:t>
            </a:r>
            <a:r>
              <a:rPr lang="ru-RU" sz="2000" dirty="0"/>
              <a:t> (100%-</a:t>
            </a:r>
            <a:r>
              <a:rPr lang="ru-RU" sz="2000" dirty="0" err="1"/>
              <a:t>ная</a:t>
            </a:r>
            <a:r>
              <a:rPr lang="ru-RU" sz="2000" dirty="0"/>
              <a:t> успеваемость, </a:t>
            </a:r>
            <a:r>
              <a:rPr lang="ru-RU" sz="2000" dirty="0" smtClean="0"/>
              <a:t> повышение результатов ЕГЭ, увеличение </a:t>
            </a:r>
            <a:r>
              <a:rPr lang="ru-RU" sz="2000" dirty="0"/>
              <a:t>числа </a:t>
            </a:r>
            <a:r>
              <a:rPr lang="ru-RU" sz="2000" dirty="0" smtClean="0"/>
              <a:t>выпускников-</a:t>
            </a:r>
            <a:r>
              <a:rPr lang="ru-RU" sz="2000" dirty="0" err="1" smtClean="0"/>
              <a:t>высокобалл</a:t>
            </a:r>
            <a:r>
              <a:rPr lang="ru-RU" sz="2000" dirty="0" err="1"/>
              <a:t>ь</a:t>
            </a:r>
            <a:r>
              <a:rPr lang="ru-RU" sz="2000" dirty="0" err="1" smtClean="0"/>
              <a:t>ников</a:t>
            </a:r>
            <a:r>
              <a:rPr lang="ru-RU" sz="2000" dirty="0" smtClean="0"/>
              <a:t>); </a:t>
            </a:r>
            <a:endParaRPr lang="ru-RU" sz="2000" dirty="0"/>
          </a:p>
          <a:p>
            <a:r>
              <a:rPr lang="ru-RU" sz="2000" dirty="0"/>
              <a:t>- </a:t>
            </a:r>
            <a:r>
              <a:rPr lang="ru-RU" sz="2000" dirty="0" smtClean="0"/>
              <a:t>активизация </a:t>
            </a:r>
            <a:r>
              <a:rPr lang="ru-RU" sz="2000" dirty="0"/>
              <a:t>участия в творческих </a:t>
            </a:r>
            <a:r>
              <a:rPr lang="ru-RU" sz="2000" dirty="0" smtClean="0"/>
              <a:t>конкурсах, общественно-значимых социальных  </a:t>
            </a:r>
            <a:r>
              <a:rPr lang="ru-RU" sz="2000" dirty="0"/>
              <a:t>учащихся и педагогов школы;</a:t>
            </a:r>
          </a:p>
          <a:p>
            <a:r>
              <a:rPr lang="ru-RU" sz="2000" dirty="0"/>
              <a:t>- </a:t>
            </a:r>
            <a:r>
              <a:rPr lang="ru-RU" sz="2000" dirty="0" smtClean="0"/>
              <a:t>активизация </a:t>
            </a:r>
            <a:r>
              <a:rPr lang="ru-RU" sz="2000" dirty="0"/>
              <a:t>внеклассной работы по предметам;</a:t>
            </a:r>
          </a:p>
          <a:p>
            <a:r>
              <a:rPr lang="ru-RU" sz="2000" dirty="0"/>
              <a:t>- </a:t>
            </a:r>
            <a:r>
              <a:rPr lang="ru-RU" sz="2000" dirty="0" smtClean="0"/>
              <a:t>активизация </a:t>
            </a:r>
            <a:r>
              <a:rPr lang="ru-RU" sz="2000" dirty="0"/>
              <a:t>распространения передового педагогического опыта на уровне района и региона;  </a:t>
            </a:r>
          </a:p>
          <a:p>
            <a:r>
              <a:rPr lang="ru-RU" sz="2000" dirty="0"/>
              <a:t>- совершенствование работы по внедрению  ФГОС НОО и ООО;</a:t>
            </a:r>
          </a:p>
          <a:p>
            <a:r>
              <a:rPr lang="ru-RU" sz="2000" dirty="0"/>
              <a:t>- внедрение в образовательный процесс ФГОС СОО;</a:t>
            </a:r>
          </a:p>
          <a:p>
            <a:r>
              <a:rPr lang="ru-RU" sz="2000" dirty="0"/>
              <a:t>- совершенствование работы с одаренными учащимися </a:t>
            </a:r>
            <a:endParaRPr lang="ru-RU" sz="2000" dirty="0" smtClean="0"/>
          </a:p>
          <a:p>
            <a:r>
              <a:rPr lang="ru-RU" sz="2000" dirty="0" smtClean="0"/>
              <a:t>- создание </a:t>
            </a:r>
            <a:r>
              <a:rPr lang="ru-RU" sz="2000" dirty="0" err="1" smtClean="0"/>
              <a:t>безбарьерной</a:t>
            </a:r>
            <a:r>
              <a:rPr lang="ru-RU" sz="2000" dirty="0" smtClean="0"/>
              <a:t> среды;</a:t>
            </a:r>
          </a:p>
          <a:p>
            <a:r>
              <a:rPr lang="ru-RU" sz="2000" dirty="0"/>
              <a:t>расширение информационно-образовательной среды школы. </a:t>
            </a:r>
          </a:p>
        </p:txBody>
      </p:sp>
    </p:spTree>
    <p:extLst>
      <p:ext uri="{BB962C8B-B14F-4D97-AF65-F5344CB8AC3E}">
        <p14:creationId xmlns:p14="http://schemas.microsoft.com/office/powerpoint/2010/main" val="3106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всем за нашу совместную продуктивную  работу! 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767795" cy="4525963"/>
          </a:xfrm>
        </p:spPr>
      </p:pic>
    </p:spTree>
    <p:extLst>
      <p:ext uri="{BB962C8B-B14F-4D97-AF65-F5344CB8AC3E}">
        <p14:creationId xmlns:p14="http://schemas.microsoft.com/office/powerpoint/2010/main" val="47715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тема школы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000" dirty="0">
                <a:solidFill>
                  <a:schemeClr val="tx2">
                    <a:lumMod val="75000"/>
                  </a:schemeClr>
                </a:solidFill>
              </a:rPr>
              <a:t>«Формирование гармоничной, всесторонне развитой личности, способной к творчеству, этнокультурному и гражданскому самоопределению в условиях введения ФГОС»</a:t>
            </a: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знаний по МО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10975"/>
              </p:ext>
            </p:extLst>
          </p:nvPr>
        </p:nvGraphicFramePr>
        <p:xfrm>
          <a:off x="914400" y="1371600"/>
          <a:ext cx="7677150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4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Качество знаний и успеваемость по школе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69206"/>
              </p:ext>
            </p:extLst>
          </p:nvPr>
        </p:nvGraphicFramePr>
        <p:xfrm>
          <a:off x="146855" y="1600200"/>
          <a:ext cx="856155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52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Стабильно высокое число хорошистов и отличников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0458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Каждый год выпускаются учащиеся с аттестатами особого образца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26365"/>
              </p:ext>
            </p:extLst>
          </p:nvPr>
        </p:nvGraphicFramePr>
        <p:xfrm>
          <a:off x="762000" y="1066800"/>
          <a:ext cx="6210300" cy="28651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79700"/>
                <a:gridCol w="353060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cap="all">
                          <a:effectLst/>
                        </a:rPr>
                        <a:t>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cap="all">
                          <a:effectLst/>
                        </a:rPr>
                        <a:t>учатся на «4» и 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2008-2009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2009-2010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2013-2014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2014-2015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2015-2016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2016-2017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2017-2018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2018-2019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2019-2020 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38417"/>
              </p:ext>
            </p:extLst>
          </p:nvPr>
        </p:nvGraphicFramePr>
        <p:xfrm>
          <a:off x="1752600" y="4990683"/>
          <a:ext cx="5926457" cy="106235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25440"/>
                <a:gridCol w="739623"/>
                <a:gridCol w="668940"/>
                <a:gridCol w="633962"/>
                <a:gridCol w="697359"/>
                <a:gridCol w="697359"/>
                <a:gridCol w="781887"/>
                <a:gridCol w="781887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 dirty="0">
                          <a:effectLst/>
                        </a:rPr>
                        <a:t>2013-2014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 dirty="0">
                          <a:effectLst/>
                        </a:rPr>
                        <a:t>2014-2015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 dirty="0">
                          <a:effectLst/>
                        </a:rPr>
                        <a:t>2015-2016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 dirty="0">
                          <a:effectLst/>
                        </a:rPr>
                        <a:t>2016-2017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>
                          <a:effectLst/>
                        </a:rPr>
                        <a:t>2017-2018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>
                          <a:effectLst/>
                        </a:rPr>
                        <a:t>2018-2019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all">
                          <a:effectLst/>
                        </a:rPr>
                        <a:t>2019-2020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9 класс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11 класс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3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Анализ успешности по классам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Начальная школа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45102"/>
              </p:ext>
            </p:extLst>
          </p:nvPr>
        </p:nvGraphicFramePr>
        <p:xfrm>
          <a:off x="1066800" y="1981200"/>
          <a:ext cx="7315200" cy="2977356"/>
        </p:xfrm>
        <a:graphic>
          <a:graphicData uri="http://schemas.openxmlformats.org/drawingml/2006/table">
            <a:tbl>
              <a:tblPr/>
              <a:tblGrid>
                <a:gridCol w="1676400"/>
                <a:gridCol w="1790700"/>
                <a:gridCol w="2324100"/>
                <a:gridCol w="1524000"/>
              </a:tblGrid>
              <a:tr h="984726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 знаний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Левина Л.В.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Пастухова Е.С.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699135" algn="ctr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Бурцева Е.В.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Карпилянская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А.С.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Деева С.А.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Трегубова И.П.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0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школа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063097"/>
              </p:ext>
            </p:extLst>
          </p:nvPr>
        </p:nvGraphicFramePr>
        <p:xfrm>
          <a:off x="949590" y="1676400"/>
          <a:ext cx="7734935" cy="3983355"/>
        </p:xfrm>
        <a:graphic>
          <a:graphicData uri="http://schemas.openxmlformats.org/drawingml/2006/table">
            <a:tbl>
              <a:tblPr/>
              <a:tblGrid>
                <a:gridCol w="1924050"/>
                <a:gridCol w="1850390"/>
                <a:gridCol w="2070100"/>
                <a:gridCol w="1890395"/>
              </a:tblGrid>
              <a:tr h="65595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 знаний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Дегтева Г.В.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9% (61,5%)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Огурцова М.Е.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65% (70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Колыхалова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Е.А.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Глотова Л.В.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Волкова У.О.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Е.А.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  <a:r>
                        <a:rPr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(41%) (49%)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Попова С.А.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Чекулдаева</a:t>
                      </a:r>
                      <a:r>
                        <a:rPr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Любивая</a:t>
                      </a:r>
                      <a:r>
                        <a:rPr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С.Ф.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Огурцова М.Е.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20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927</Words>
  <Application>Microsoft Office PowerPoint</Application>
  <PresentationFormat>Экран (4:3)</PresentationFormat>
  <Paragraphs>441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Цели педсовета:</vt:lpstr>
      <vt:lpstr>Методическая тема школы</vt:lpstr>
      <vt:lpstr>Качество знаний по МО</vt:lpstr>
      <vt:lpstr>Качество знаний и успеваемость по школе</vt:lpstr>
      <vt:lpstr>Стабильно высокое число хорошистов и отличников</vt:lpstr>
      <vt:lpstr>Анализ успешности по классам Начальная школа</vt:lpstr>
      <vt:lpstr>Основная школа</vt:lpstr>
      <vt:lpstr>Средняя школа</vt:lpstr>
      <vt:lpstr>Презентация PowerPoint</vt:lpstr>
      <vt:lpstr>Русский язык – 11 класс (средний балл)</vt:lpstr>
      <vt:lpstr>Математика – 11 класс (средний балл)</vt:lpstr>
      <vt:lpstr>Результаты ЕГЭ-2020</vt:lpstr>
      <vt:lpstr>Динамика результатов ЕГЭ</vt:lpstr>
      <vt:lpstr>Результаты ЕГЭ медалистов</vt:lpstr>
      <vt:lpstr>Трудоустройство выпускников</vt:lpstr>
      <vt:lpstr>Презентация PowerPoint</vt:lpstr>
      <vt:lpstr>Недели педмастерства</vt:lpstr>
      <vt:lpstr>Урок английского языка  в 7А классе</vt:lpstr>
      <vt:lpstr>Урок русского языка  в 3Б классе</vt:lpstr>
      <vt:lpstr>Урок окружающего мира во 2А классе</vt:lpstr>
      <vt:lpstr>Занятие внеурочной  деятельности в 1Б  </vt:lpstr>
      <vt:lpstr>Наши педсоветы</vt:lpstr>
      <vt:lpstr>Наши педсоветы</vt:lpstr>
      <vt:lpstr>Работа с одаренными детьми</vt:lpstr>
      <vt:lpstr>Сотрудничество с Центром «Стратегия»</vt:lpstr>
      <vt:lpstr>Презентация PowerPoint</vt:lpstr>
      <vt:lpstr>Презентация PowerPoint</vt:lpstr>
      <vt:lpstr>Задачи образования на 2020-2021 учебный год</vt:lpstr>
      <vt:lpstr>Спасибо всем за нашу совместную продуктивную  работу!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Марина</cp:lastModifiedBy>
  <cp:revision>47</cp:revision>
  <cp:lastPrinted>2019-12-06T09:45:47Z</cp:lastPrinted>
  <dcterms:created xsi:type="dcterms:W3CDTF">2018-03-09T15:08:22Z</dcterms:created>
  <dcterms:modified xsi:type="dcterms:W3CDTF">2020-08-28T16:31:05Z</dcterms:modified>
</cp:coreProperties>
</file>